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9" r:id="rId4"/>
    <p:sldId id="270" r:id="rId5"/>
    <p:sldId id="271" r:id="rId6"/>
    <p:sldId id="258" r:id="rId7"/>
    <p:sldId id="260" r:id="rId8"/>
    <p:sldId id="261" r:id="rId9"/>
    <p:sldId id="262"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C723A3-2311-417C-AB94-677ABC444BE3}" v="40" dt="2024-04-15T07:39:20.8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1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D6F40-07F9-3A05-DD79-1F074EA3D0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F12F1E-7380-2474-5A26-865E053DA0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E8A163-6EE9-3A32-AD63-21D8F5A0E78C}"/>
              </a:ext>
            </a:extLst>
          </p:cNvPr>
          <p:cNvSpPr>
            <a:spLocks noGrp="1"/>
          </p:cNvSpPr>
          <p:nvPr>
            <p:ph type="dt" sz="half" idx="10"/>
          </p:nvPr>
        </p:nvSpPr>
        <p:spPr/>
        <p:txBody>
          <a:bodyPr/>
          <a:lstStyle/>
          <a:p>
            <a:fld id="{90B87E7B-6BBF-4999-9EB1-D27870B43B98}" type="datetimeFigureOut">
              <a:rPr lang="en-US" smtClean="0"/>
              <a:t>4/15/2024</a:t>
            </a:fld>
            <a:endParaRPr lang="en-US"/>
          </a:p>
        </p:txBody>
      </p:sp>
      <p:sp>
        <p:nvSpPr>
          <p:cNvPr id="5" name="Footer Placeholder 4">
            <a:extLst>
              <a:ext uri="{FF2B5EF4-FFF2-40B4-BE49-F238E27FC236}">
                <a16:creationId xmlns:a16="http://schemas.microsoft.com/office/drawing/2014/main" id="{0048D06B-55E4-A8BA-B589-F020CF970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44D45B-AE33-76EF-40DB-E984A2301687}"/>
              </a:ext>
            </a:extLst>
          </p:cNvPr>
          <p:cNvSpPr>
            <a:spLocks noGrp="1"/>
          </p:cNvSpPr>
          <p:nvPr>
            <p:ph type="sldNum" sz="quarter" idx="12"/>
          </p:nvPr>
        </p:nvSpPr>
        <p:spPr/>
        <p:txBody>
          <a:bodyPr/>
          <a:lstStyle/>
          <a:p>
            <a:fld id="{E25A7B64-4D8C-4155-88EA-61A408A81041}" type="slidenum">
              <a:rPr lang="en-US" smtClean="0"/>
              <a:t>‹#›</a:t>
            </a:fld>
            <a:endParaRPr lang="en-US"/>
          </a:p>
        </p:txBody>
      </p:sp>
    </p:spTree>
    <p:extLst>
      <p:ext uri="{BB962C8B-B14F-4D97-AF65-F5344CB8AC3E}">
        <p14:creationId xmlns:p14="http://schemas.microsoft.com/office/powerpoint/2010/main" val="2681944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A7A4-10D7-D43E-A584-715E30E673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E762B3-6083-B8B8-4D05-61CC01D3E1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83C2D1-27A0-1952-0640-AE719D48F8F6}"/>
              </a:ext>
            </a:extLst>
          </p:cNvPr>
          <p:cNvSpPr>
            <a:spLocks noGrp="1"/>
          </p:cNvSpPr>
          <p:nvPr>
            <p:ph type="dt" sz="half" idx="10"/>
          </p:nvPr>
        </p:nvSpPr>
        <p:spPr/>
        <p:txBody>
          <a:bodyPr/>
          <a:lstStyle/>
          <a:p>
            <a:fld id="{90B87E7B-6BBF-4999-9EB1-D27870B43B98}" type="datetimeFigureOut">
              <a:rPr lang="en-US" smtClean="0"/>
              <a:t>4/15/2024</a:t>
            </a:fld>
            <a:endParaRPr lang="en-US"/>
          </a:p>
        </p:txBody>
      </p:sp>
      <p:sp>
        <p:nvSpPr>
          <p:cNvPr id="5" name="Footer Placeholder 4">
            <a:extLst>
              <a:ext uri="{FF2B5EF4-FFF2-40B4-BE49-F238E27FC236}">
                <a16:creationId xmlns:a16="http://schemas.microsoft.com/office/drawing/2014/main" id="{11F7DD96-D0AB-23CA-80D3-67817B6D16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052DF-F070-8477-1524-03AAFEBEB3C6}"/>
              </a:ext>
            </a:extLst>
          </p:cNvPr>
          <p:cNvSpPr>
            <a:spLocks noGrp="1"/>
          </p:cNvSpPr>
          <p:nvPr>
            <p:ph type="sldNum" sz="quarter" idx="12"/>
          </p:nvPr>
        </p:nvSpPr>
        <p:spPr/>
        <p:txBody>
          <a:bodyPr/>
          <a:lstStyle/>
          <a:p>
            <a:fld id="{E25A7B64-4D8C-4155-88EA-61A408A81041}" type="slidenum">
              <a:rPr lang="en-US" smtClean="0"/>
              <a:t>‹#›</a:t>
            </a:fld>
            <a:endParaRPr lang="en-US"/>
          </a:p>
        </p:txBody>
      </p:sp>
    </p:spTree>
    <p:extLst>
      <p:ext uri="{BB962C8B-B14F-4D97-AF65-F5344CB8AC3E}">
        <p14:creationId xmlns:p14="http://schemas.microsoft.com/office/powerpoint/2010/main" val="3640691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882176-78B6-F69E-5AF1-FA3AF4484B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B1B1E7-0A83-C935-5350-1304925305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DD21C-A9B9-782C-368B-90DBABF4DF8E}"/>
              </a:ext>
            </a:extLst>
          </p:cNvPr>
          <p:cNvSpPr>
            <a:spLocks noGrp="1"/>
          </p:cNvSpPr>
          <p:nvPr>
            <p:ph type="dt" sz="half" idx="10"/>
          </p:nvPr>
        </p:nvSpPr>
        <p:spPr/>
        <p:txBody>
          <a:bodyPr/>
          <a:lstStyle/>
          <a:p>
            <a:fld id="{90B87E7B-6BBF-4999-9EB1-D27870B43B98}" type="datetimeFigureOut">
              <a:rPr lang="en-US" smtClean="0"/>
              <a:t>4/15/2024</a:t>
            </a:fld>
            <a:endParaRPr lang="en-US"/>
          </a:p>
        </p:txBody>
      </p:sp>
      <p:sp>
        <p:nvSpPr>
          <p:cNvPr id="5" name="Footer Placeholder 4">
            <a:extLst>
              <a:ext uri="{FF2B5EF4-FFF2-40B4-BE49-F238E27FC236}">
                <a16:creationId xmlns:a16="http://schemas.microsoft.com/office/drawing/2014/main" id="{0EAD09A5-1751-077C-764D-BF47E9048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ED8776-C9AF-1E60-8945-D3C9C7DD0C82}"/>
              </a:ext>
            </a:extLst>
          </p:cNvPr>
          <p:cNvSpPr>
            <a:spLocks noGrp="1"/>
          </p:cNvSpPr>
          <p:nvPr>
            <p:ph type="sldNum" sz="quarter" idx="12"/>
          </p:nvPr>
        </p:nvSpPr>
        <p:spPr/>
        <p:txBody>
          <a:bodyPr/>
          <a:lstStyle/>
          <a:p>
            <a:fld id="{E25A7B64-4D8C-4155-88EA-61A408A81041}" type="slidenum">
              <a:rPr lang="en-US" smtClean="0"/>
              <a:t>‹#›</a:t>
            </a:fld>
            <a:endParaRPr lang="en-US"/>
          </a:p>
        </p:txBody>
      </p:sp>
    </p:spTree>
    <p:extLst>
      <p:ext uri="{BB962C8B-B14F-4D97-AF65-F5344CB8AC3E}">
        <p14:creationId xmlns:p14="http://schemas.microsoft.com/office/powerpoint/2010/main" val="269354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4A52-EA5B-3F6F-12A5-FC4DDAD13A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FC553A-E5F8-3BF2-1D5B-D6DC7CEB84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9723C2-05DB-B9D3-73FA-CF226819BF3C}"/>
              </a:ext>
            </a:extLst>
          </p:cNvPr>
          <p:cNvSpPr>
            <a:spLocks noGrp="1"/>
          </p:cNvSpPr>
          <p:nvPr>
            <p:ph type="dt" sz="half" idx="10"/>
          </p:nvPr>
        </p:nvSpPr>
        <p:spPr/>
        <p:txBody>
          <a:bodyPr/>
          <a:lstStyle/>
          <a:p>
            <a:fld id="{90B87E7B-6BBF-4999-9EB1-D27870B43B98}" type="datetimeFigureOut">
              <a:rPr lang="en-US" smtClean="0"/>
              <a:t>4/15/2024</a:t>
            </a:fld>
            <a:endParaRPr lang="en-US"/>
          </a:p>
        </p:txBody>
      </p:sp>
      <p:sp>
        <p:nvSpPr>
          <p:cNvPr id="5" name="Footer Placeholder 4">
            <a:extLst>
              <a:ext uri="{FF2B5EF4-FFF2-40B4-BE49-F238E27FC236}">
                <a16:creationId xmlns:a16="http://schemas.microsoft.com/office/drawing/2014/main" id="{9B27CE3B-D448-A52E-F112-C9DC3B7C3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EB3AA7-1C63-34AF-E82C-29530B8AE024}"/>
              </a:ext>
            </a:extLst>
          </p:cNvPr>
          <p:cNvSpPr>
            <a:spLocks noGrp="1"/>
          </p:cNvSpPr>
          <p:nvPr>
            <p:ph type="sldNum" sz="quarter" idx="12"/>
          </p:nvPr>
        </p:nvSpPr>
        <p:spPr/>
        <p:txBody>
          <a:bodyPr/>
          <a:lstStyle/>
          <a:p>
            <a:fld id="{E25A7B64-4D8C-4155-88EA-61A408A81041}" type="slidenum">
              <a:rPr lang="en-US" smtClean="0"/>
              <a:t>‹#›</a:t>
            </a:fld>
            <a:endParaRPr lang="en-US"/>
          </a:p>
        </p:txBody>
      </p:sp>
    </p:spTree>
    <p:extLst>
      <p:ext uri="{BB962C8B-B14F-4D97-AF65-F5344CB8AC3E}">
        <p14:creationId xmlns:p14="http://schemas.microsoft.com/office/powerpoint/2010/main" val="1790255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164FB-E5A1-06BF-FBE8-3D79836CA4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CBC7B8-4730-E8A0-6368-4607AB0E3F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12087D-D533-3BED-289D-6530A1E93C17}"/>
              </a:ext>
            </a:extLst>
          </p:cNvPr>
          <p:cNvSpPr>
            <a:spLocks noGrp="1"/>
          </p:cNvSpPr>
          <p:nvPr>
            <p:ph type="dt" sz="half" idx="10"/>
          </p:nvPr>
        </p:nvSpPr>
        <p:spPr/>
        <p:txBody>
          <a:bodyPr/>
          <a:lstStyle/>
          <a:p>
            <a:fld id="{90B87E7B-6BBF-4999-9EB1-D27870B43B98}" type="datetimeFigureOut">
              <a:rPr lang="en-US" smtClean="0"/>
              <a:t>4/15/2024</a:t>
            </a:fld>
            <a:endParaRPr lang="en-US"/>
          </a:p>
        </p:txBody>
      </p:sp>
      <p:sp>
        <p:nvSpPr>
          <p:cNvPr id="5" name="Footer Placeholder 4">
            <a:extLst>
              <a:ext uri="{FF2B5EF4-FFF2-40B4-BE49-F238E27FC236}">
                <a16:creationId xmlns:a16="http://schemas.microsoft.com/office/drawing/2014/main" id="{AF071ED8-F9D1-0C31-0CAD-9A956E2A8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024FA-A423-318C-C20D-2D76487922DB}"/>
              </a:ext>
            </a:extLst>
          </p:cNvPr>
          <p:cNvSpPr>
            <a:spLocks noGrp="1"/>
          </p:cNvSpPr>
          <p:nvPr>
            <p:ph type="sldNum" sz="quarter" idx="12"/>
          </p:nvPr>
        </p:nvSpPr>
        <p:spPr/>
        <p:txBody>
          <a:bodyPr/>
          <a:lstStyle/>
          <a:p>
            <a:fld id="{E25A7B64-4D8C-4155-88EA-61A408A81041}" type="slidenum">
              <a:rPr lang="en-US" smtClean="0"/>
              <a:t>‹#›</a:t>
            </a:fld>
            <a:endParaRPr lang="en-US"/>
          </a:p>
        </p:txBody>
      </p:sp>
    </p:spTree>
    <p:extLst>
      <p:ext uri="{BB962C8B-B14F-4D97-AF65-F5344CB8AC3E}">
        <p14:creationId xmlns:p14="http://schemas.microsoft.com/office/powerpoint/2010/main" val="2799908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6882-0C27-7AD9-E614-55C11B9A5C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CC29CD-0EFA-FE40-0972-FE5F990AD1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24B6DD-C384-2E5A-C3C9-BFF6BEE04B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6C4E1D-4628-E189-62D7-D53CB5A44228}"/>
              </a:ext>
            </a:extLst>
          </p:cNvPr>
          <p:cNvSpPr>
            <a:spLocks noGrp="1"/>
          </p:cNvSpPr>
          <p:nvPr>
            <p:ph type="dt" sz="half" idx="10"/>
          </p:nvPr>
        </p:nvSpPr>
        <p:spPr/>
        <p:txBody>
          <a:bodyPr/>
          <a:lstStyle/>
          <a:p>
            <a:fld id="{90B87E7B-6BBF-4999-9EB1-D27870B43B98}" type="datetimeFigureOut">
              <a:rPr lang="en-US" smtClean="0"/>
              <a:t>4/15/2024</a:t>
            </a:fld>
            <a:endParaRPr lang="en-US"/>
          </a:p>
        </p:txBody>
      </p:sp>
      <p:sp>
        <p:nvSpPr>
          <p:cNvPr id="6" name="Footer Placeholder 5">
            <a:extLst>
              <a:ext uri="{FF2B5EF4-FFF2-40B4-BE49-F238E27FC236}">
                <a16:creationId xmlns:a16="http://schemas.microsoft.com/office/drawing/2014/main" id="{24979243-9EAF-CCBE-EBA2-781C6B4E0C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39F9BD-0D3C-1A97-E355-2ADD68588B8D}"/>
              </a:ext>
            </a:extLst>
          </p:cNvPr>
          <p:cNvSpPr>
            <a:spLocks noGrp="1"/>
          </p:cNvSpPr>
          <p:nvPr>
            <p:ph type="sldNum" sz="quarter" idx="12"/>
          </p:nvPr>
        </p:nvSpPr>
        <p:spPr/>
        <p:txBody>
          <a:bodyPr/>
          <a:lstStyle/>
          <a:p>
            <a:fld id="{E25A7B64-4D8C-4155-88EA-61A408A81041}" type="slidenum">
              <a:rPr lang="en-US" smtClean="0"/>
              <a:t>‹#›</a:t>
            </a:fld>
            <a:endParaRPr lang="en-US"/>
          </a:p>
        </p:txBody>
      </p:sp>
    </p:spTree>
    <p:extLst>
      <p:ext uri="{BB962C8B-B14F-4D97-AF65-F5344CB8AC3E}">
        <p14:creationId xmlns:p14="http://schemas.microsoft.com/office/powerpoint/2010/main" val="241896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753B5-2247-B9BC-70B4-C6C3152515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ECA739-0C32-CBEF-FFFA-B2DD194707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6DEAF2-12B0-87FA-B03D-671D242862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20D109-9F2F-D8AC-6750-B7BCFBBDD0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C9710B-59EC-D58C-B5C0-27A58306CB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05B377-FE13-9D1C-AB1F-14F490CEB0BD}"/>
              </a:ext>
            </a:extLst>
          </p:cNvPr>
          <p:cNvSpPr>
            <a:spLocks noGrp="1"/>
          </p:cNvSpPr>
          <p:nvPr>
            <p:ph type="dt" sz="half" idx="10"/>
          </p:nvPr>
        </p:nvSpPr>
        <p:spPr/>
        <p:txBody>
          <a:bodyPr/>
          <a:lstStyle/>
          <a:p>
            <a:fld id="{90B87E7B-6BBF-4999-9EB1-D27870B43B98}" type="datetimeFigureOut">
              <a:rPr lang="en-US" smtClean="0"/>
              <a:t>4/15/2024</a:t>
            </a:fld>
            <a:endParaRPr lang="en-US"/>
          </a:p>
        </p:txBody>
      </p:sp>
      <p:sp>
        <p:nvSpPr>
          <p:cNvPr id="8" name="Footer Placeholder 7">
            <a:extLst>
              <a:ext uri="{FF2B5EF4-FFF2-40B4-BE49-F238E27FC236}">
                <a16:creationId xmlns:a16="http://schemas.microsoft.com/office/drawing/2014/main" id="{2722C410-76D1-C846-6330-20FDA993C7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89E793-C4B3-DF05-C396-E1AE155A3B5D}"/>
              </a:ext>
            </a:extLst>
          </p:cNvPr>
          <p:cNvSpPr>
            <a:spLocks noGrp="1"/>
          </p:cNvSpPr>
          <p:nvPr>
            <p:ph type="sldNum" sz="quarter" idx="12"/>
          </p:nvPr>
        </p:nvSpPr>
        <p:spPr/>
        <p:txBody>
          <a:bodyPr/>
          <a:lstStyle/>
          <a:p>
            <a:fld id="{E25A7B64-4D8C-4155-88EA-61A408A81041}" type="slidenum">
              <a:rPr lang="en-US" smtClean="0"/>
              <a:t>‹#›</a:t>
            </a:fld>
            <a:endParaRPr lang="en-US"/>
          </a:p>
        </p:txBody>
      </p:sp>
    </p:spTree>
    <p:extLst>
      <p:ext uri="{BB962C8B-B14F-4D97-AF65-F5344CB8AC3E}">
        <p14:creationId xmlns:p14="http://schemas.microsoft.com/office/powerpoint/2010/main" val="4137298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7A87-5D96-19C3-1BB3-581A5A2E05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4F70F2-31F3-75C3-377F-9091F57C4A6B}"/>
              </a:ext>
            </a:extLst>
          </p:cNvPr>
          <p:cNvSpPr>
            <a:spLocks noGrp="1"/>
          </p:cNvSpPr>
          <p:nvPr>
            <p:ph type="dt" sz="half" idx="10"/>
          </p:nvPr>
        </p:nvSpPr>
        <p:spPr/>
        <p:txBody>
          <a:bodyPr/>
          <a:lstStyle/>
          <a:p>
            <a:fld id="{90B87E7B-6BBF-4999-9EB1-D27870B43B98}" type="datetimeFigureOut">
              <a:rPr lang="en-US" smtClean="0"/>
              <a:t>4/15/2024</a:t>
            </a:fld>
            <a:endParaRPr lang="en-US"/>
          </a:p>
        </p:txBody>
      </p:sp>
      <p:sp>
        <p:nvSpPr>
          <p:cNvPr id="4" name="Footer Placeholder 3">
            <a:extLst>
              <a:ext uri="{FF2B5EF4-FFF2-40B4-BE49-F238E27FC236}">
                <a16:creationId xmlns:a16="http://schemas.microsoft.com/office/drawing/2014/main" id="{1F41F82F-1C0A-A076-868B-5132B41C8D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577DD2-FE29-0A19-228D-6604394326F7}"/>
              </a:ext>
            </a:extLst>
          </p:cNvPr>
          <p:cNvSpPr>
            <a:spLocks noGrp="1"/>
          </p:cNvSpPr>
          <p:nvPr>
            <p:ph type="sldNum" sz="quarter" idx="12"/>
          </p:nvPr>
        </p:nvSpPr>
        <p:spPr/>
        <p:txBody>
          <a:bodyPr/>
          <a:lstStyle/>
          <a:p>
            <a:fld id="{E25A7B64-4D8C-4155-88EA-61A408A81041}" type="slidenum">
              <a:rPr lang="en-US" smtClean="0"/>
              <a:t>‹#›</a:t>
            </a:fld>
            <a:endParaRPr lang="en-US"/>
          </a:p>
        </p:txBody>
      </p:sp>
    </p:spTree>
    <p:extLst>
      <p:ext uri="{BB962C8B-B14F-4D97-AF65-F5344CB8AC3E}">
        <p14:creationId xmlns:p14="http://schemas.microsoft.com/office/powerpoint/2010/main" val="817521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60343C-D8E6-C7CF-9AAE-B756F0284B7B}"/>
              </a:ext>
            </a:extLst>
          </p:cNvPr>
          <p:cNvSpPr>
            <a:spLocks noGrp="1"/>
          </p:cNvSpPr>
          <p:nvPr>
            <p:ph type="dt" sz="half" idx="10"/>
          </p:nvPr>
        </p:nvSpPr>
        <p:spPr/>
        <p:txBody>
          <a:bodyPr/>
          <a:lstStyle/>
          <a:p>
            <a:fld id="{90B87E7B-6BBF-4999-9EB1-D27870B43B98}" type="datetimeFigureOut">
              <a:rPr lang="en-US" smtClean="0"/>
              <a:t>4/15/2024</a:t>
            </a:fld>
            <a:endParaRPr lang="en-US"/>
          </a:p>
        </p:txBody>
      </p:sp>
      <p:sp>
        <p:nvSpPr>
          <p:cNvPr id="3" name="Footer Placeholder 2">
            <a:extLst>
              <a:ext uri="{FF2B5EF4-FFF2-40B4-BE49-F238E27FC236}">
                <a16:creationId xmlns:a16="http://schemas.microsoft.com/office/drawing/2014/main" id="{D7F13307-48FA-61AF-7FA8-9BD5A15B17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F603FE-C147-1344-A8FE-F37CBF727CD5}"/>
              </a:ext>
            </a:extLst>
          </p:cNvPr>
          <p:cNvSpPr>
            <a:spLocks noGrp="1"/>
          </p:cNvSpPr>
          <p:nvPr>
            <p:ph type="sldNum" sz="quarter" idx="12"/>
          </p:nvPr>
        </p:nvSpPr>
        <p:spPr/>
        <p:txBody>
          <a:bodyPr/>
          <a:lstStyle/>
          <a:p>
            <a:fld id="{E25A7B64-4D8C-4155-88EA-61A408A81041}" type="slidenum">
              <a:rPr lang="en-US" smtClean="0"/>
              <a:t>‹#›</a:t>
            </a:fld>
            <a:endParaRPr lang="en-US"/>
          </a:p>
        </p:txBody>
      </p:sp>
    </p:spTree>
    <p:extLst>
      <p:ext uri="{BB962C8B-B14F-4D97-AF65-F5344CB8AC3E}">
        <p14:creationId xmlns:p14="http://schemas.microsoft.com/office/powerpoint/2010/main" val="3160141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D8A6D-1E73-118B-3124-7EE38BCA8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36F435-DFD9-18FE-D9E0-6AADF9BFE8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E25346-75EF-82F4-B1F2-F0AF240004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810C96-ED5D-B35F-8D1C-F2A2162918E9}"/>
              </a:ext>
            </a:extLst>
          </p:cNvPr>
          <p:cNvSpPr>
            <a:spLocks noGrp="1"/>
          </p:cNvSpPr>
          <p:nvPr>
            <p:ph type="dt" sz="half" idx="10"/>
          </p:nvPr>
        </p:nvSpPr>
        <p:spPr/>
        <p:txBody>
          <a:bodyPr/>
          <a:lstStyle/>
          <a:p>
            <a:fld id="{90B87E7B-6BBF-4999-9EB1-D27870B43B98}" type="datetimeFigureOut">
              <a:rPr lang="en-US" smtClean="0"/>
              <a:t>4/15/2024</a:t>
            </a:fld>
            <a:endParaRPr lang="en-US"/>
          </a:p>
        </p:txBody>
      </p:sp>
      <p:sp>
        <p:nvSpPr>
          <p:cNvPr id="6" name="Footer Placeholder 5">
            <a:extLst>
              <a:ext uri="{FF2B5EF4-FFF2-40B4-BE49-F238E27FC236}">
                <a16:creationId xmlns:a16="http://schemas.microsoft.com/office/drawing/2014/main" id="{0EB32239-F9FF-BC5B-B15E-27A409535D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BD993C-AA7E-CE00-FA6A-2FB8A72A7E68}"/>
              </a:ext>
            </a:extLst>
          </p:cNvPr>
          <p:cNvSpPr>
            <a:spLocks noGrp="1"/>
          </p:cNvSpPr>
          <p:nvPr>
            <p:ph type="sldNum" sz="quarter" idx="12"/>
          </p:nvPr>
        </p:nvSpPr>
        <p:spPr/>
        <p:txBody>
          <a:bodyPr/>
          <a:lstStyle/>
          <a:p>
            <a:fld id="{E25A7B64-4D8C-4155-88EA-61A408A81041}" type="slidenum">
              <a:rPr lang="en-US" smtClean="0"/>
              <a:t>‹#›</a:t>
            </a:fld>
            <a:endParaRPr lang="en-US"/>
          </a:p>
        </p:txBody>
      </p:sp>
    </p:spTree>
    <p:extLst>
      <p:ext uri="{BB962C8B-B14F-4D97-AF65-F5344CB8AC3E}">
        <p14:creationId xmlns:p14="http://schemas.microsoft.com/office/powerpoint/2010/main" val="3623037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7A0B5-51A5-6B1D-1745-7B8092FAEC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FC9A01-64EA-1733-3308-47237DFF29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1E5202-BC3E-C938-5DC4-CBBBDAC876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7E259F-022C-2A32-29C4-710EFED0B361}"/>
              </a:ext>
            </a:extLst>
          </p:cNvPr>
          <p:cNvSpPr>
            <a:spLocks noGrp="1"/>
          </p:cNvSpPr>
          <p:nvPr>
            <p:ph type="dt" sz="half" idx="10"/>
          </p:nvPr>
        </p:nvSpPr>
        <p:spPr/>
        <p:txBody>
          <a:bodyPr/>
          <a:lstStyle/>
          <a:p>
            <a:fld id="{90B87E7B-6BBF-4999-9EB1-D27870B43B98}" type="datetimeFigureOut">
              <a:rPr lang="en-US" smtClean="0"/>
              <a:t>4/15/2024</a:t>
            </a:fld>
            <a:endParaRPr lang="en-US"/>
          </a:p>
        </p:txBody>
      </p:sp>
      <p:sp>
        <p:nvSpPr>
          <p:cNvPr id="6" name="Footer Placeholder 5">
            <a:extLst>
              <a:ext uri="{FF2B5EF4-FFF2-40B4-BE49-F238E27FC236}">
                <a16:creationId xmlns:a16="http://schemas.microsoft.com/office/drawing/2014/main" id="{E6AD982E-A990-BB86-F25C-0FD4BA66BC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CAB8C0-3249-4ED4-6A3C-17C5DBCD4683}"/>
              </a:ext>
            </a:extLst>
          </p:cNvPr>
          <p:cNvSpPr>
            <a:spLocks noGrp="1"/>
          </p:cNvSpPr>
          <p:nvPr>
            <p:ph type="sldNum" sz="quarter" idx="12"/>
          </p:nvPr>
        </p:nvSpPr>
        <p:spPr/>
        <p:txBody>
          <a:bodyPr/>
          <a:lstStyle/>
          <a:p>
            <a:fld id="{E25A7B64-4D8C-4155-88EA-61A408A81041}" type="slidenum">
              <a:rPr lang="en-US" smtClean="0"/>
              <a:t>‹#›</a:t>
            </a:fld>
            <a:endParaRPr lang="en-US"/>
          </a:p>
        </p:txBody>
      </p:sp>
    </p:spTree>
    <p:extLst>
      <p:ext uri="{BB962C8B-B14F-4D97-AF65-F5344CB8AC3E}">
        <p14:creationId xmlns:p14="http://schemas.microsoft.com/office/powerpoint/2010/main" val="2149285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6667A0-0A6A-EEF5-4666-C5160AD8C8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B32846-EAF4-D0EA-6F8F-746E32EDCF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22363-76FD-EA7D-A642-EF0A9DA779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B87E7B-6BBF-4999-9EB1-D27870B43B98}" type="datetimeFigureOut">
              <a:rPr lang="en-US" smtClean="0"/>
              <a:t>4/15/2024</a:t>
            </a:fld>
            <a:endParaRPr lang="en-US"/>
          </a:p>
        </p:txBody>
      </p:sp>
      <p:sp>
        <p:nvSpPr>
          <p:cNvPr id="5" name="Footer Placeholder 4">
            <a:extLst>
              <a:ext uri="{FF2B5EF4-FFF2-40B4-BE49-F238E27FC236}">
                <a16:creationId xmlns:a16="http://schemas.microsoft.com/office/drawing/2014/main" id="{61ABEA55-203C-FC30-235E-39B95801E7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CF072D7-B5C9-19C4-74FE-6893DAB9E4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5A7B64-4D8C-4155-88EA-61A408A81041}" type="slidenum">
              <a:rPr lang="en-US" smtClean="0"/>
              <a:t>‹#›</a:t>
            </a:fld>
            <a:endParaRPr lang="en-US"/>
          </a:p>
        </p:txBody>
      </p:sp>
    </p:spTree>
    <p:extLst>
      <p:ext uri="{BB962C8B-B14F-4D97-AF65-F5344CB8AC3E}">
        <p14:creationId xmlns:p14="http://schemas.microsoft.com/office/powerpoint/2010/main" val="3095883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oe.gov.ae" TargetMode="External"/><Relationship Id="rId7"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2.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3.jfi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2">
            <a:extLst>
              <a:ext uri="{FF2B5EF4-FFF2-40B4-BE49-F238E27FC236}">
                <a16:creationId xmlns:a16="http://schemas.microsoft.com/office/drawing/2014/main" id="{38D0BB09-AF3D-09F8-9241-D5879D665196}"/>
              </a:ext>
            </a:extLst>
          </p:cNvPr>
          <p:cNvSpPr txBox="1">
            <a:spLocks noChangeArrowheads="1"/>
          </p:cNvSpPr>
          <p:nvPr/>
        </p:nvSpPr>
        <p:spPr bwMode="auto">
          <a:xfrm>
            <a:off x="7112000" y="2593691"/>
            <a:ext cx="4194810" cy="186709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342900" marR="0" lvl="0" indent="-342900" algn="r" rtl="1">
              <a:lnSpc>
                <a:spcPct val="107000"/>
              </a:lnSpc>
              <a:spcBef>
                <a:spcPts val="0"/>
              </a:spcBef>
              <a:spcAft>
                <a:spcPts val="800"/>
              </a:spcAft>
              <a:buClr>
                <a:srgbClr val="FF0000"/>
              </a:buClr>
              <a:buFont typeface="Symbol" panose="05050102010706020507" pitchFamily="18" charset="2"/>
              <a:buBlip>
                <a:blip r:embed="rId2"/>
              </a:buBlip>
            </a:pPr>
            <a:r>
              <a:rPr lang="ar-AE" sz="1400" b="1" kern="100"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الولوج إلى موقع وزارة التربيه التعليم </a:t>
            </a:r>
            <a:r>
              <a:rPr lang="en-US" sz="1400" b="1" kern="100" dirty="0">
                <a:solidFill>
                  <a:srgbClr val="000000"/>
                </a:solidFill>
                <a:effectLst/>
                <a:latin typeface="Sakkal Majalla" panose="02000000000000000000" pitchFamily="2" charset="-78"/>
                <a:ea typeface="Calibri" panose="020F0502020204030204" pitchFamily="34" charset="0"/>
                <a:cs typeface="Arial" panose="020B0604020202020204" pitchFamily="34" charset="0"/>
              </a:rPr>
              <a:t>  </a:t>
            </a:r>
            <a:r>
              <a:rPr lang="en-US" sz="1400" b="1" u="sng" kern="100" dirty="0">
                <a:solidFill>
                  <a:srgbClr val="0563C1"/>
                </a:solidFill>
                <a:effectLst/>
                <a:latin typeface="Sakkal Majalla" panose="02000000000000000000" pitchFamily="2" charset="-78"/>
                <a:ea typeface="Calibri" panose="020F0502020204030204" pitchFamily="34" charset="0"/>
                <a:cs typeface="Arial" panose="020B0604020202020204" pitchFamily="34" charset="0"/>
                <a:hlinkClick r:id="rId3"/>
              </a:rPr>
              <a:t>www.moe.gov.ae</a:t>
            </a:r>
            <a:endParaRPr lang="en-US" sz="1400" b="1"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Clr>
                <a:srgbClr val="FF0000"/>
              </a:buClr>
              <a:buFont typeface="Symbol" panose="05050102010706020507" pitchFamily="18" charset="2"/>
              <a:buBlip>
                <a:blip r:embed="rId2"/>
              </a:buBlip>
            </a:pPr>
            <a:r>
              <a:rPr lang="ar-AE" sz="1400" b="1" kern="100"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الخدمات الالكترونيه / معرض الخدمات</a:t>
            </a:r>
            <a:endParaRPr lang="en-US" sz="1400" b="1"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Clr>
                <a:srgbClr val="FF0000"/>
              </a:buClr>
              <a:buFont typeface="Symbol" panose="05050102010706020507" pitchFamily="18" charset="2"/>
              <a:buBlip>
                <a:blip r:embed="rId2"/>
              </a:buBlip>
            </a:pPr>
            <a:r>
              <a:rPr lang="ar-AE" sz="1400" b="1" kern="100"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تسجيل في مؤسسات التعليم العالي والبعثات الخارجيه للطلبه الصف الثاني عشر </a:t>
            </a:r>
            <a:endParaRPr lang="en-US" sz="1400" b="1"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Clr>
                <a:srgbClr val="FF0000"/>
              </a:buClr>
              <a:buFont typeface="Symbol" panose="05050102010706020507" pitchFamily="18" charset="2"/>
              <a:buBlip>
                <a:blip r:embed="rId2"/>
              </a:buBlip>
            </a:pPr>
            <a:r>
              <a:rPr lang="ar-AE" sz="1400" b="1" kern="100"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إبداء الخدمه</a:t>
            </a:r>
            <a:endParaRPr lang="en-US" sz="1400" b="1"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Clr>
                <a:srgbClr val="FF0000"/>
              </a:buClr>
              <a:buFont typeface="Symbol" panose="05050102010706020507" pitchFamily="18" charset="2"/>
              <a:buBlip>
                <a:blip r:embed="rId2"/>
              </a:buBlip>
            </a:pPr>
            <a:r>
              <a:rPr lang="ar-AE" sz="1400" b="1" kern="100"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إختيار طلبة الخدمة الوطنية </a:t>
            </a:r>
            <a:endParaRPr lang="en-US" sz="1400" b="1"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kern="100" dirty="0">
                <a:effectLst/>
                <a:latin typeface="Calibri" panose="020F0502020204030204" pitchFamily="34" charset="0"/>
                <a:ea typeface="Calibri" panose="020F0502020204030204" pitchFamily="34" charset="0"/>
                <a:cs typeface="Arial" panose="020B0604020202020204" pitchFamily="34" charset="0"/>
              </a:rPr>
              <a:t> </a:t>
            </a:r>
          </a:p>
        </p:txBody>
      </p:sp>
      <p:pic>
        <p:nvPicPr>
          <p:cNvPr id="8" name="Picture 7">
            <a:extLst>
              <a:ext uri="{FF2B5EF4-FFF2-40B4-BE49-F238E27FC236}">
                <a16:creationId xmlns:a16="http://schemas.microsoft.com/office/drawing/2014/main" id="{FAC4987B-AF7C-D65D-F0DB-59E5534ADF0F}"/>
              </a:ext>
            </a:extLst>
          </p:cNvPr>
          <p:cNvPicPr>
            <a:picLocks noChangeAspect="1"/>
          </p:cNvPicPr>
          <p:nvPr/>
        </p:nvPicPr>
        <p:blipFill>
          <a:blip r:embed="rId4"/>
          <a:stretch>
            <a:fillRect/>
          </a:stretch>
        </p:blipFill>
        <p:spPr>
          <a:xfrm>
            <a:off x="2966287" y="27224"/>
            <a:ext cx="5022032" cy="1364388"/>
          </a:xfrm>
          <a:prstGeom prst="rect">
            <a:avLst/>
          </a:prstGeom>
        </p:spPr>
      </p:pic>
      <p:grpSp>
        <p:nvGrpSpPr>
          <p:cNvPr id="9" name="Group 8">
            <a:extLst>
              <a:ext uri="{FF2B5EF4-FFF2-40B4-BE49-F238E27FC236}">
                <a16:creationId xmlns:a16="http://schemas.microsoft.com/office/drawing/2014/main" id="{489ADA88-566D-9184-A0EB-204C4BAA0077}"/>
              </a:ext>
            </a:extLst>
          </p:cNvPr>
          <p:cNvGrpSpPr/>
          <p:nvPr/>
        </p:nvGrpSpPr>
        <p:grpSpPr>
          <a:xfrm>
            <a:off x="2014655" y="6400892"/>
            <a:ext cx="8401239" cy="307777"/>
            <a:chOff x="0" y="6430907"/>
            <a:chExt cx="8402332" cy="307817"/>
          </a:xfrm>
        </p:grpSpPr>
        <p:sp>
          <p:nvSpPr>
            <p:cNvPr id="10" name="Rectangle 9">
              <a:extLst>
                <a:ext uri="{FF2B5EF4-FFF2-40B4-BE49-F238E27FC236}">
                  <a16:creationId xmlns:a16="http://schemas.microsoft.com/office/drawing/2014/main" id="{7B3C5972-2F40-8164-6425-A62F008E520B}"/>
                </a:ext>
              </a:extLst>
            </p:cNvPr>
            <p:cNvSpPr/>
            <p:nvPr/>
          </p:nvSpPr>
          <p:spPr>
            <a:xfrm>
              <a:off x="7092187" y="6430907"/>
              <a:ext cx="1310145" cy="307817"/>
            </a:xfrm>
            <a:prstGeom prst="rect">
              <a:avLst/>
            </a:prstGeom>
          </p:spPr>
          <p:txBody>
            <a:bodyPr wrap="none">
              <a:spAutoFit/>
            </a:bodyPr>
            <a:lstStyle/>
            <a:p>
              <a:r>
                <a:rPr lang="ar-SA" sz="1400" dirty="0">
                  <a:solidFill>
                    <a:srgbClr val="B68A35"/>
                  </a:solidFill>
                  <a:latin typeface="Sakkal Majalla" panose="02000000000000000000" pitchFamily="2" charset="-78"/>
                  <a:ea typeface="Calibri" panose="020F0502020204030204" pitchFamily="34" charset="0"/>
                  <a:cs typeface="Sakkal Majalla" panose="02000000000000000000" pitchFamily="2" charset="-78"/>
                </a:rPr>
                <a:t>إدارة التسجيل الطلابي</a:t>
              </a:r>
              <a:endParaRPr lang="en-US" dirty="0">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a16="http://schemas.microsoft.com/office/drawing/2014/main" id="{CD5D2711-A407-9830-7D67-4DF137AD1970}"/>
                </a:ext>
              </a:extLst>
            </p:cNvPr>
            <p:cNvSpPr/>
            <p:nvPr/>
          </p:nvSpPr>
          <p:spPr>
            <a:xfrm>
              <a:off x="0" y="6446297"/>
              <a:ext cx="4032449" cy="276999"/>
            </a:xfrm>
            <a:prstGeom prst="rect">
              <a:avLst/>
            </a:prstGeom>
          </p:spPr>
          <p:txBody>
            <a:bodyPr wrap="square">
              <a:spAutoFit/>
            </a:bodyPr>
            <a:lstStyle/>
            <a:p>
              <a:pPr algn="l"/>
              <a:r>
                <a:rPr lang="en-US" sz="1200" dirty="0">
                  <a:solidFill>
                    <a:srgbClr val="B68A35"/>
                  </a:solidFill>
                  <a:latin typeface="Sakkal Majalla" panose="02000000000000000000" pitchFamily="2" charset="-78"/>
                  <a:cs typeface="Sakkal Majalla" panose="02000000000000000000" pitchFamily="2" charset="-78"/>
                </a:rPr>
                <a:t>Admissions  Student Department</a:t>
              </a:r>
            </a:p>
          </p:txBody>
        </p:sp>
      </p:grpSp>
      <p:sp>
        <p:nvSpPr>
          <p:cNvPr id="12" name="TextBox 11">
            <a:extLst>
              <a:ext uri="{FF2B5EF4-FFF2-40B4-BE49-F238E27FC236}">
                <a16:creationId xmlns:a16="http://schemas.microsoft.com/office/drawing/2014/main" id="{970D9C7A-DD2E-4AB6-F42B-2A2D32BAB600}"/>
              </a:ext>
            </a:extLst>
          </p:cNvPr>
          <p:cNvSpPr txBox="1"/>
          <p:nvPr/>
        </p:nvSpPr>
        <p:spPr>
          <a:xfrm>
            <a:off x="2736850" y="1446059"/>
            <a:ext cx="6184900" cy="685059"/>
          </a:xfrm>
          <a:prstGeom prst="rect">
            <a:avLst/>
          </a:prstGeom>
          <a:noFill/>
        </p:spPr>
        <p:txBody>
          <a:bodyPr wrap="square">
            <a:spAutoFit/>
          </a:bodyPr>
          <a:lstStyle/>
          <a:p>
            <a:pPr marL="0" marR="0" algn="ctr">
              <a:lnSpc>
                <a:spcPct val="107000"/>
              </a:lnSpc>
              <a:spcBef>
                <a:spcPts val="0"/>
              </a:spcBef>
              <a:spcAft>
                <a:spcPts val="800"/>
              </a:spcAft>
            </a:pPr>
            <a:r>
              <a:rPr lang="ar-AE" sz="1800" b="1" kern="100" dirty="0">
                <a:solidFill>
                  <a:srgbClr val="FF0000"/>
                </a:solidFill>
                <a:effectLst/>
                <a:latin typeface="Calibri" panose="020F0502020204030204" pitchFamily="34" charset="0"/>
                <a:ea typeface="Calibri" panose="020F0502020204030204" pitchFamily="34" charset="0"/>
                <a:cs typeface="Sakkal Majalla" panose="02000000000000000000" pitchFamily="2" charset="-78"/>
              </a:rPr>
              <a:t>خطوات الولوج إلى صفحة الطالب لخدمة التسجيل بمؤسسات التعليم العالي أو  البعثات الخارجية</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8284874-9A0C-3DED-C317-BC9CF7A18F49}"/>
              </a:ext>
            </a:extLst>
          </p:cNvPr>
          <p:cNvSpPr txBox="1"/>
          <p:nvPr/>
        </p:nvSpPr>
        <p:spPr>
          <a:xfrm>
            <a:off x="4549775" y="2008518"/>
            <a:ext cx="6184900" cy="388696"/>
          </a:xfrm>
          <a:prstGeom prst="rect">
            <a:avLst/>
          </a:prstGeom>
          <a:noFill/>
        </p:spPr>
        <p:txBody>
          <a:bodyPr wrap="square">
            <a:spAutoFit/>
          </a:bodyPr>
          <a:lstStyle/>
          <a:p>
            <a:pPr marL="342900" marR="0" lvl="0" indent="-342900" algn="r" rtl="1">
              <a:lnSpc>
                <a:spcPct val="107000"/>
              </a:lnSpc>
              <a:spcBef>
                <a:spcPts val="0"/>
              </a:spcBef>
              <a:spcAft>
                <a:spcPts val="800"/>
              </a:spcAft>
              <a:buFont typeface="Symbol" panose="05050102010706020507" pitchFamily="18" charset="2"/>
              <a:buChar char=""/>
            </a:pPr>
            <a:r>
              <a:rPr lang="ar-AE" sz="1800" b="1" kern="100"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فئة طلبة الخدمة الوطنية </a:t>
            </a:r>
            <a:endParaRPr lang="en-US" sz="1600" kern="100" dirty="0">
              <a:effectLst/>
              <a:latin typeface="Calibri" panose="020F0502020204030204" pitchFamily="34" charset="0"/>
              <a:ea typeface="Calibri" panose="020F0502020204030204" pitchFamily="34" charset="0"/>
              <a:cs typeface="Sakkal Majalla" panose="02000000000000000000" pitchFamily="2" charset="-78"/>
            </a:endParaRPr>
          </a:p>
        </p:txBody>
      </p:sp>
      <p:pic>
        <p:nvPicPr>
          <p:cNvPr id="16" name="Picture 15">
            <a:extLst>
              <a:ext uri="{FF2B5EF4-FFF2-40B4-BE49-F238E27FC236}">
                <a16:creationId xmlns:a16="http://schemas.microsoft.com/office/drawing/2014/main" id="{DE646172-49B0-FAF8-C274-BF1BACFF8BCF}"/>
              </a:ext>
            </a:extLst>
          </p:cNvPr>
          <p:cNvPicPr>
            <a:picLocks noChangeAspect="1"/>
          </p:cNvPicPr>
          <p:nvPr/>
        </p:nvPicPr>
        <p:blipFill>
          <a:blip r:embed="rId5"/>
          <a:stretch>
            <a:fillRect/>
          </a:stretch>
        </p:blipFill>
        <p:spPr>
          <a:xfrm>
            <a:off x="985792" y="2008518"/>
            <a:ext cx="4576808" cy="3345493"/>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A76AD1D8-C81D-C045-6E69-8F61C970F7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5376" y="4507161"/>
            <a:ext cx="4031924" cy="2297492"/>
          </a:xfrm>
          <a:prstGeom prst="rect">
            <a:avLst/>
          </a:prstGeom>
        </p:spPr>
      </p:pic>
      <p:pic>
        <p:nvPicPr>
          <p:cNvPr id="4" name="Picture 3">
            <a:extLst>
              <a:ext uri="{FF2B5EF4-FFF2-40B4-BE49-F238E27FC236}">
                <a16:creationId xmlns:a16="http://schemas.microsoft.com/office/drawing/2014/main" id="{5543316F-190F-BD0E-E1FF-0ECB2981C405}"/>
              </a:ext>
            </a:extLst>
          </p:cNvPr>
          <p:cNvPicPr>
            <a:picLocks noChangeAspect="1"/>
          </p:cNvPicPr>
          <p:nvPr/>
        </p:nvPicPr>
        <p:blipFill>
          <a:blip r:embed="rId7"/>
          <a:stretch>
            <a:fillRect/>
          </a:stretch>
        </p:blipFill>
        <p:spPr>
          <a:xfrm>
            <a:off x="0" y="1"/>
            <a:ext cx="12192000" cy="6857999"/>
          </a:xfrm>
          <a:prstGeom prst="rect">
            <a:avLst/>
          </a:prstGeom>
        </p:spPr>
      </p:pic>
    </p:spTree>
    <p:extLst>
      <p:ext uri="{BB962C8B-B14F-4D97-AF65-F5344CB8AC3E}">
        <p14:creationId xmlns:p14="http://schemas.microsoft.com/office/powerpoint/2010/main" val="1946742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8340C6-7403-5931-68DE-F97DA0E7B334}"/>
              </a:ext>
            </a:extLst>
          </p:cNvPr>
          <p:cNvPicPr>
            <a:picLocks noChangeAspect="1"/>
          </p:cNvPicPr>
          <p:nvPr/>
        </p:nvPicPr>
        <p:blipFill>
          <a:blip r:embed="rId2"/>
          <a:stretch>
            <a:fillRect/>
          </a:stretch>
        </p:blipFill>
        <p:spPr>
          <a:xfrm>
            <a:off x="3760045" y="0"/>
            <a:ext cx="5022686" cy="1364566"/>
          </a:xfrm>
          <a:prstGeom prst="rect">
            <a:avLst/>
          </a:prstGeom>
        </p:spPr>
      </p:pic>
      <p:sp>
        <p:nvSpPr>
          <p:cNvPr id="3" name="Title 1">
            <a:extLst>
              <a:ext uri="{FF2B5EF4-FFF2-40B4-BE49-F238E27FC236}">
                <a16:creationId xmlns:a16="http://schemas.microsoft.com/office/drawing/2014/main" id="{B7881D66-EB2E-5E62-4A6E-EBE25337DE70}"/>
              </a:ext>
            </a:extLst>
          </p:cNvPr>
          <p:cNvSpPr txBox="1">
            <a:spLocks/>
          </p:cNvSpPr>
          <p:nvPr/>
        </p:nvSpPr>
        <p:spPr>
          <a:xfrm>
            <a:off x="9178183" y="1005100"/>
            <a:ext cx="2387966" cy="442001"/>
          </a:xfrm>
          <a:prstGeom prst="rect">
            <a:avLst/>
          </a:prstGeom>
        </p:spPr>
        <p:txBody>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endParaRPr lang="ar-AE" sz="2000" b="1" u="sng" dirty="0">
              <a:solidFill>
                <a:srgbClr val="B68A35"/>
              </a:solidFill>
              <a:latin typeface="Sakkal Majalla" panose="02000000000000000000" pitchFamily="2" charset="-78"/>
              <a:cs typeface="Sakkal Majalla" panose="02000000000000000000" pitchFamily="2" charset="-78"/>
            </a:endParaRPr>
          </a:p>
        </p:txBody>
      </p:sp>
      <p:sp>
        <p:nvSpPr>
          <p:cNvPr id="4" name="TextBox 3">
            <a:extLst>
              <a:ext uri="{FF2B5EF4-FFF2-40B4-BE49-F238E27FC236}">
                <a16:creationId xmlns:a16="http://schemas.microsoft.com/office/drawing/2014/main" id="{E0D74432-0CD1-EC0E-C0AC-62859082021A}"/>
              </a:ext>
            </a:extLst>
          </p:cNvPr>
          <p:cNvSpPr txBox="1"/>
          <p:nvPr/>
        </p:nvSpPr>
        <p:spPr>
          <a:xfrm>
            <a:off x="790528" y="887546"/>
            <a:ext cx="3236630" cy="1384995"/>
          </a:xfrm>
          <a:prstGeom prst="rect">
            <a:avLst/>
          </a:prstGeom>
          <a:noFill/>
        </p:spPr>
        <p:txBody>
          <a:bodyPr wrap="square" rtlCol="1">
            <a:spAutoFit/>
          </a:bodyPr>
          <a:lstStyle/>
          <a:p>
            <a:r>
              <a:rPr lang="en-US" sz="2000" b="1" u="sng" dirty="0">
                <a:solidFill>
                  <a:srgbClr val="B68A35"/>
                </a:solidFill>
                <a:latin typeface="Sakkal Majalla" panose="02000000000000000000" pitchFamily="2" charset="-78"/>
                <a:cs typeface="Sakkal Majalla" panose="02000000000000000000" pitchFamily="2" charset="-78"/>
              </a:rPr>
              <a:t>Family Book/ Electronic National ID </a:t>
            </a:r>
            <a:endParaRPr lang="en-US" sz="2000" dirty="0">
              <a:solidFill>
                <a:srgbClr val="B68A35"/>
              </a:solidFill>
              <a:latin typeface="Sakkal Majalla" panose="02000000000000000000" pitchFamily="2" charset="-78"/>
              <a:cs typeface="Sakkal Majalla" panose="02000000000000000000" pitchFamily="2" charset="-78"/>
            </a:endParaRPr>
          </a:p>
          <a:p>
            <a:r>
              <a:rPr lang="en-US" sz="1600" dirty="0">
                <a:latin typeface="Sakkal Majalla" panose="02000000000000000000" pitchFamily="2" charset="-78"/>
                <a:cs typeface="Sakkal Majalla" panose="02000000000000000000" pitchFamily="2" charset="-78"/>
              </a:rPr>
              <a:t>The family book MUST include father page </a:t>
            </a:r>
            <a:r>
              <a:rPr lang="en-US" sz="1200" dirty="0">
                <a:solidFill>
                  <a:srgbClr val="FF0000"/>
                </a:solidFill>
                <a:latin typeface="Sakkal Majalla" panose="02000000000000000000" pitchFamily="2" charset="-78"/>
                <a:cs typeface="Sakkal Majalla" panose="02000000000000000000" pitchFamily="2" charset="-78"/>
              </a:rPr>
              <a:t>(guardian page with family and city information only) </a:t>
            </a:r>
            <a:r>
              <a:rPr lang="en-US" sz="1600" dirty="0">
                <a:latin typeface="Sakkal Majalla" panose="02000000000000000000" pitchFamily="2" charset="-78"/>
                <a:cs typeface="Sakkal Majalla" panose="02000000000000000000" pitchFamily="2" charset="-78"/>
              </a:rPr>
              <a:t> and student page. If one of the pages is not available, the document will not be accepted. </a:t>
            </a:r>
            <a:endParaRPr lang="ar-AE" sz="1600" dirty="0">
              <a:solidFill>
                <a:srgbClr val="FF0000"/>
              </a:solidFill>
              <a:latin typeface="Sakkal Majalla" panose="02000000000000000000" pitchFamily="2" charset="-78"/>
              <a:cs typeface="Sakkal Majalla" panose="02000000000000000000" pitchFamily="2" charset="-78"/>
            </a:endParaRPr>
          </a:p>
        </p:txBody>
      </p:sp>
      <p:pic>
        <p:nvPicPr>
          <p:cNvPr id="5" name="Picture 4">
            <a:extLst>
              <a:ext uri="{FF2B5EF4-FFF2-40B4-BE49-F238E27FC236}">
                <a16:creationId xmlns:a16="http://schemas.microsoft.com/office/drawing/2014/main" id="{1E0DA020-E62E-FB49-2B4D-A79B2CD5BB5F}"/>
              </a:ext>
            </a:extLst>
          </p:cNvPr>
          <p:cNvPicPr>
            <a:picLocks noChangeAspect="1"/>
          </p:cNvPicPr>
          <p:nvPr/>
        </p:nvPicPr>
        <p:blipFill rotWithShape="1">
          <a:blip r:embed="rId3"/>
          <a:srcRect t="2411"/>
          <a:stretch/>
        </p:blipFill>
        <p:spPr>
          <a:xfrm>
            <a:off x="7806669" y="2386923"/>
            <a:ext cx="2387965" cy="3879890"/>
          </a:xfrm>
          <a:prstGeom prst="rect">
            <a:avLst/>
          </a:prstGeom>
        </p:spPr>
      </p:pic>
      <p:pic>
        <p:nvPicPr>
          <p:cNvPr id="6" name="Picture 5">
            <a:extLst>
              <a:ext uri="{FF2B5EF4-FFF2-40B4-BE49-F238E27FC236}">
                <a16:creationId xmlns:a16="http://schemas.microsoft.com/office/drawing/2014/main" id="{071AB33E-7170-CDB1-6954-E7FDEFE592A5}"/>
              </a:ext>
            </a:extLst>
          </p:cNvPr>
          <p:cNvPicPr>
            <a:picLocks noChangeAspect="1"/>
          </p:cNvPicPr>
          <p:nvPr/>
        </p:nvPicPr>
        <p:blipFill>
          <a:blip r:embed="rId4"/>
          <a:stretch>
            <a:fillRect/>
          </a:stretch>
        </p:blipFill>
        <p:spPr>
          <a:xfrm>
            <a:off x="5275804" y="2393525"/>
            <a:ext cx="2407826" cy="3866686"/>
          </a:xfrm>
          <a:prstGeom prst="rect">
            <a:avLst/>
          </a:prstGeom>
        </p:spPr>
      </p:pic>
      <p:pic>
        <p:nvPicPr>
          <p:cNvPr id="8" name="Picture 7">
            <a:extLst>
              <a:ext uri="{FF2B5EF4-FFF2-40B4-BE49-F238E27FC236}">
                <a16:creationId xmlns:a16="http://schemas.microsoft.com/office/drawing/2014/main" id="{D656A1A3-9726-15B9-D80E-768CE0E7D055}"/>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2501446" y="2393525"/>
            <a:ext cx="2651319" cy="3910241"/>
          </a:xfrm>
          <a:prstGeom prst="rect">
            <a:avLst/>
          </a:prstGeom>
        </p:spPr>
      </p:pic>
      <p:pic>
        <p:nvPicPr>
          <p:cNvPr id="13" name="Picture 12">
            <a:extLst>
              <a:ext uri="{FF2B5EF4-FFF2-40B4-BE49-F238E27FC236}">
                <a16:creationId xmlns:a16="http://schemas.microsoft.com/office/drawing/2014/main" id="{CE366898-7CC0-1B28-1B42-1755B00F7C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3630" y="5835271"/>
            <a:ext cx="1066949" cy="428685"/>
          </a:xfrm>
          <a:prstGeom prst="rect">
            <a:avLst/>
          </a:prstGeom>
        </p:spPr>
      </p:pic>
      <p:pic>
        <p:nvPicPr>
          <p:cNvPr id="15" name="Picture 14">
            <a:extLst>
              <a:ext uri="{FF2B5EF4-FFF2-40B4-BE49-F238E27FC236}">
                <a16:creationId xmlns:a16="http://schemas.microsoft.com/office/drawing/2014/main" id="{769A6069-453B-BB49-8323-728A30CA9B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27105" y="2403802"/>
            <a:ext cx="400106" cy="152421"/>
          </a:xfrm>
          <a:prstGeom prst="rect">
            <a:avLst/>
          </a:prstGeom>
        </p:spPr>
      </p:pic>
      <p:sp>
        <p:nvSpPr>
          <p:cNvPr id="16" name="TextBox 15">
            <a:extLst>
              <a:ext uri="{FF2B5EF4-FFF2-40B4-BE49-F238E27FC236}">
                <a16:creationId xmlns:a16="http://schemas.microsoft.com/office/drawing/2014/main" id="{3E488138-6905-2DEB-EC72-C3D527CAABA3}"/>
              </a:ext>
            </a:extLst>
          </p:cNvPr>
          <p:cNvSpPr txBox="1"/>
          <p:nvPr/>
        </p:nvSpPr>
        <p:spPr>
          <a:xfrm>
            <a:off x="8614851" y="941226"/>
            <a:ext cx="3672368" cy="11387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AE" sz="2000" b="1" u="sng" dirty="0">
                <a:solidFill>
                  <a:srgbClr val="B68A35"/>
                </a:solidFill>
                <a:latin typeface="Sakkal Majalla" panose="02000000000000000000" pitchFamily="2" charset="-78"/>
                <a:cs typeface="Sakkal Majalla" panose="02000000000000000000" pitchFamily="2" charset="-78"/>
              </a:rPr>
              <a:t>خلاصة القيد الإلكترونية </a:t>
            </a:r>
          </a:p>
          <a:p>
            <a:pPr algn="ctr"/>
            <a:r>
              <a:rPr lang="ar-AE" sz="1600" dirty="0">
                <a:solidFill>
                  <a:schemeClr val="tx1"/>
                </a:solidFill>
                <a:latin typeface="Sakkal Majalla" pitchFamily="2" charset="-78"/>
                <a:cs typeface="Sakkal Majalla" pitchFamily="2" charset="-78"/>
              </a:rPr>
              <a:t>يجب أن تتضمن صفحتي رب الأسرة (</a:t>
            </a:r>
            <a:r>
              <a:rPr lang="ar-AE" sz="1200" b="1" dirty="0">
                <a:solidFill>
                  <a:srgbClr val="FF0000"/>
                </a:solidFill>
                <a:latin typeface="Sakkal Majalla" pitchFamily="2" charset="-78"/>
                <a:cs typeface="Sakkal Majalla" pitchFamily="2" charset="-78"/>
              </a:rPr>
              <a:t>صفحة رب الاسرة و صفحة بيانات الأسرة والبلدة فقط </a:t>
            </a:r>
            <a:r>
              <a:rPr lang="ar-AE" sz="1200" b="1" dirty="0">
                <a:solidFill>
                  <a:schemeClr val="tx1"/>
                </a:solidFill>
                <a:latin typeface="Sakkal Majalla" pitchFamily="2" charset="-78"/>
                <a:cs typeface="Sakkal Majalla" pitchFamily="2" charset="-78"/>
              </a:rPr>
              <a:t>)  </a:t>
            </a:r>
            <a:r>
              <a:rPr lang="ar-AE" sz="1600" dirty="0">
                <a:solidFill>
                  <a:schemeClr val="tx1"/>
                </a:solidFill>
                <a:latin typeface="Sakkal Majalla" pitchFamily="2" charset="-78"/>
                <a:cs typeface="Sakkal Majalla" pitchFamily="2" charset="-78"/>
              </a:rPr>
              <a:t>و صفحة الطالب، وفي حال عدم توفر احدى الصفحتين لن يتم اعتماد الوثيقة</a:t>
            </a:r>
            <a:endParaRPr lang="en-US" sz="1600" dirty="0">
              <a:solidFill>
                <a:schemeClr val="tx1"/>
              </a:solidFill>
              <a:latin typeface="Sakkal Majalla" pitchFamily="2" charset="-78"/>
              <a:cs typeface="Sakkal Majalla" pitchFamily="2" charset="-78"/>
            </a:endParaRPr>
          </a:p>
        </p:txBody>
      </p:sp>
      <p:sp>
        <p:nvSpPr>
          <p:cNvPr id="17" name="TextBox 16">
            <a:extLst>
              <a:ext uri="{FF2B5EF4-FFF2-40B4-BE49-F238E27FC236}">
                <a16:creationId xmlns:a16="http://schemas.microsoft.com/office/drawing/2014/main" id="{A1CCF2B8-AB3D-FE93-7937-D8A19C995F96}"/>
              </a:ext>
            </a:extLst>
          </p:cNvPr>
          <p:cNvSpPr txBox="1"/>
          <p:nvPr/>
        </p:nvSpPr>
        <p:spPr>
          <a:xfrm>
            <a:off x="10194634" y="3145004"/>
            <a:ext cx="2000364" cy="203132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AE" sz="1400" b="1" u="sng" dirty="0">
                <a:solidFill>
                  <a:srgbClr val="FF0000"/>
                </a:solidFill>
                <a:latin typeface="Sakkal Majalla" pitchFamily="2" charset="-78"/>
                <a:cs typeface="Sakkal Majalla" pitchFamily="2" charset="-78"/>
              </a:rPr>
              <a:t>ملاحظة:-</a:t>
            </a:r>
          </a:p>
          <a:p>
            <a:pPr marL="285750" indent="-285750" algn="r" rtl="1">
              <a:buFont typeface="Arial" panose="020B0604020202020204" pitchFamily="34" charset="0"/>
              <a:buChar char="•"/>
            </a:pPr>
            <a:r>
              <a:rPr lang="ar-AE" sz="1400" dirty="0">
                <a:solidFill>
                  <a:schemeClr val="tx1"/>
                </a:solidFill>
                <a:latin typeface="Sakkal Majalla" pitchFamily="2" charset="-78"/>
                <a:cs typeface="Sakkal Majalla" pitchFamily="2" charset="-78"/>
              </a:rPr>
              <a:t>يجب أن يكون رقم خلاصة القيد المطبوع في أسفل الصفحة مُتطابق في جميع الصفحات، يتم اعتماد خلاصة القيد الإلكترونية سواء برقم مطبوع في الأسفل أم   بدون رقم، شريطة أن تتوفر الصفحات الثلاث.</a:t>
            </a:r>
            <a:endParaRPr lang="en-US" sz="1400" dirty="0">
              <a:solidFill>
                <a:schemeClr val="tx1"/>
              </a:solidFill>
              <a:latin typeface="Sakkal Majalla" pitchFamily="2" charset="-78"/>
              <a:cs typeface="Sakkal Majalla" pitchFamily="2" charset="-78"/>
            </a:endParaRPr>
          </a:p>
        </p:txBody>
      </p:sp>
      <p:sp>
        <p:nvSpPr>
          <p:cNvPr id="7" name="TextBox 6">
            <a:extLst>
              <a:ext uri="{FF2B5EF4-FFF2-40B4-BE49-F238E27FC236}">
                <a16:creationId xmlns:a16="http://schemas.microsoft.com/office/drawing/2014/main" id="{F22B6014-8C95-2FF9-2C51-60B53CD012AC}"/>
              </a:ext>
            </a:extLst>
          </p:cNvPr>
          <p:cNvSpPr txBox="1"/>
          <p:nvPr/>
        </p:nvSpPr>
        <p:spPr>
          <a:xfrm>
            <a:off x="174312" y="3145004"/>
            <a:ext cx="2000364" cy="181588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en-US" sz="1400" b="1" u="sng" dirty="0">
                <a:solidFill>
                  <a:srgbClr val="FF0000"/>
                </a:solidFill>
                <a:latin typeface="Sakkal Majalla" pitchFamily="2" charset="-78"/>
                <a:cs typeface="Sakkal Majalla" pitchFamily="2" charset="-78"/>
              </a:rPr>
              <a:t>Remark</a:t>
            </a:r>
            <a:r>
              <a:rPr lang="ar-AE" sz="1400" b="1" u="sng" dirty="0">
                <a:solidFill>
                  <a:srgbClr val="FF0000"/>
                </a:solidFill>
                <a:latin typeface="Sakkal Majalla" pitchFamily="2" charset="-78"/>
                <a:cs typeface="Sakkal Majalla" pitchFamily="2" charset="-78"/>
              </a:rPr>
              <a:t>-</a:t>
            </a:r>
          </a:p>
          <a:p>
            <a:pPr marL="285750" indent="-285750">
              <a:buFont typeface="Arial" panose="020B0604020202020204" pitchFamily="34" charset="0"/>
              <a:buChar char="•"/>
            </a:pPr>
            <a:r>
              <a:rPr lang="en-US" sz="1400" dirty="0">
                <a:solidFill>
                  <a:schemeClr val="tx1"/>
                </a:solidFill>
                <a:latin typeface="Sakkal Majalla" pitchFamily="2" charset="-78"/>
                <a:cs typeface="Sakkal Majalla" pitchFamily="2" charset="-78"/>
              </a:rPr>
              <a:t>Family book number in the bottom of the page should be the same in all pages. </a:t>
            </a:r>
          </a:p>
          <a:p>
            <a:pPr marL="285750" indent="-285750">
              <a:buFont typeface="Arial" panose="020B0604020202020204" pitchFamily="34" charset="0"/>
              <a:buChar char="•"/>
            </a:pPr>
            <a:r>
              <a:rPr lang="en-US" sz="1400" dirty="0">
                <a:solidFill>
                  <a:schemeClr val="tx1"/>
                </a:solidFill>
                <a:latin typeface="Sakkal Majalla" pitchFamily="2" charset="-78"/>
                <a:cs typeface="Sakkal Majalla" pitchFamily="2" charset="-78"/>
              </a:rPr>
              <a:t>The required pages MUST be provided whether with family book number or without </a:t>
            </a:r>
          </a:p>
        </p:txBody>
      </p:sp>
      <p:pic>
        <p:nvPicPr>
          <p:cNvPr id="12" name="Picture 11">
            <a:extLst>
              <a:ext uri="{FF2B5EF4-FFF2-40B4-BE49-F238E27FC236}">
                <a16:creationId xmlns:a16="http://schemas.microsoft.com/office/drawing/2014/main" id="{3CA4C64A-7B1F-2486-5272-1F54ECECDF94}"/>
              </a:ext>
            </a:extLst>
          </p:cNvPr>
          <p:cNvPicPr>
            <a:picLocks noChangeAspect="1"/>
          </p:cNvPicPr>
          <p:nvPr/>
        </p:nvPicPr>
        <p:blipFill>
          <a:blip r:embed="rId9"/>
          <a:stretch>
            <a:fillRect/>
          </a:stretch>
        </p:blipFill>
        <p:spPr>
          <a:xfrm>
            <a:off x="0" y="0"/>
            <a:ext cx="12192000" cy="6857999"/>
          </a:xfrm>
          <a:prstGeom prst="rect">
            <a:avLst/>
          </a:prstGeom>
        </p:spPr>
      </p:pic>
      <p:grpSp>
        <p:nvGrpSpPr>
          <p:cNvPr id="14" name="Group 13">
            <a:extLst>
              <a:ext uri="{FF2B5EF4-FFF2-40B4-BE49-F238E27FC236}">
                <a16:creationId xmlns:a16="http://schemas.microsoft.com/office/drawing/2014/main" id="{85EBE110-B957-6461-5A24-5D010DB22501}"/>
              </a:ext>
            </a:extLst>
          </p:cNvPr>
          <p:cNvGrpSpPr/>
          <p:nvPr/>
        </p:nvGrpSpPr>
        <p:grpSpPr>
          <a:xfrm>
            <a:off x="1659055" y="6400892"/>
            <a:ext cx="8401239" cy="307777"/>
            <a:chOff x="0" y="6430907"/>
            <a:chExt cx="8402332" cy="307817"/>
          </a:xfrm>
        </p:grpSpPr>
        <p:sp>
          <p:nvSpPr>
            <p:cNvPr id="18" name="Rectangle 17">
              <a:extLst>
                <a:ext uri="{FF2B5EF4-FFF2-40B4-BE49-F238E27FC236}">
                  <a16:creationId xmlns:a16="http://schemas.microsoft.com/office/drawing/2014/main" id="{FCD467E6-05E0-A4C8-F959-85711B67F781}"/>
                </a:ext>
              </a:extLst>
            </p:cNvPr>
            <p:cNvSpPr/>
            <p:nvPr/>
          </p:nvSpPr>
          <p:spPr>
            <a:xfrm>
              <a:off x="7092187" y="6430907"/>
              <a:ext cx="1310145" cy="307817"/>
            </a:xfrm>
            <a:prstGeom prst="rect">
              <a:avLst/>
            </a:prstGeom>
          </p:spPr>
          <p:txBody>
            <a:bodyPr wrap="none">
              <a:spAutoFit/>
            </a:bodyPr>
            <a:lstStyle/>
            <a:p>
              <a:r>
                <a:rPr lang="ar-SA" sz="1400" dirty="0">
                  <a:solidFill>
                    <a:srgbClr val="B68A35"/>
                  </a:solidFill>
                  <a:latin typeface="Sakkal Majalla" panose="02000000000000000000" pitchFamily="2" charset="-78"/>
                  <a:ea typeface="Calibri" panose="020F0502020204030204" pitchFamily="34" charset="0"/>
                  <a:cs typeface="Sakkal Majalla" panose="02000000000000000000" pitchFamily="2" charset="-78"/>
                </a:rPr>
                <a:t>إدارة التسجيل الطلابي</a:t>
              </a:r>
              <a:endParaRPr lang="en-US" dirty="0">
                <a:latin typeface="Sakkal Majalla" panose="02000000000000000000" pitchFamily="2" charset="-78"/>
                <a:cs typeface="Sakkal Majalla" panose="02000000000000000000" pitchFamily="2" charset="-78"/>
              </a:endParaRPr>
            </a:p>
          </p:txBody>
        </p:sp>
        <p:sp>
          <p:nvSpPr>
            <p:cNvPr id="19" name="Rectangle 18">
              <a:extLst>
                <a:ext uri="{FF2B5EF4-FFF2-40B4-BE49-F238E27FC236}">
                  <a16:creationId xmlns:a16="http://schemas.microsoft.com/office/drawing/2014/main" id="{5C8B5B2E-0683-79F0-2189-6048416D7795}"/>
                </a:ext>
              </a:extLst>
            </p:cNvPr>
            <p:cNvSpPr/>
            <p:nvPr/>
          </p:nvSpPr>
          <p:spPr>
            <a:xfrm>
              <a:off x="0" y="6446297"/>
              <a:ext cx="4032449" cy="276999"/>
            </a:xfrm>
            <a:prstGeom prst="rect">
              <a:avLst/>
            </a:prstGeom>
          </p:spPr>
          <p:txBody>
            <a:bodyPr wrap="square">
              <a:spAutoFit/>
            </a:bodyPr>
            <a:lstStyle/>
            <a:p>
              <a:pPr algn="l"/>
              <a:r>
                <a:rPr lang="en-US" sz="1200" dirty="0">
                  <a:solidFill>
                    <a:srgbClr val="B68A35"/>
                  </a:solidFill>
                  <a:latin typeface="Sakkal Majalla" panose="02000000000000000000" pitchFamily="2" charset="-78"/>
                  <a:cs typeface="Sakkal Majalla" panose="02000000000000000000" pitchFamily="2" charset="-78"/>
                </a:rPr>
                <a:t>Admissions Student Department</a:t>
              </a:r>
            </a:p>
          </p:txBody>
        </p:sp>
      </p:grpSp>
    </p:spTree>
    <p:extLst>
      <p:ext uri="{BB962C8B-B14F-4D97-AF65-F5344CB8AC3E}">
        <p14:creationId xmlns:p14="http://schemas.microsoft.com/office/powerpoint/2010/main" val="3671959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CFD3E9-B51E-AAB2-88BF-A21E707F45E5}"/>
              </a:ext>
            </a:extLst>
          </p:cNvPr>
          <p:cNvPicPr>
            <a:picLocks noChangeAspect="1"/>
          </p:cNvPicPr>
          <p:nvPr/>
        </p:nvPicPr>
        <p:blipFill>
          <a:blip r:embed="rId2"/>
          <a:stretch>
            <a:fillRect/>
          </a:stretch>
        </p:blipFill>
        <p:spPr>
          <a:xfrm>
            <a:off x="3760045" y="0"/>
            <a:ext cx="5022686" cy="1364566"/>
          </a:xfrm>
          <a:prstGeom prst="rect">
            <a:avLst/>
          </a:prstGeom>
        </p:spPr>
      </p:pic>
      <p:sp>
        <p:nvSpPr>
          <p:cNvPr id="3" name="TextBox 2">
            <a:extLst>
              <a:ext uri="{FF2B5EF4-FFF2-40B4-BE49-F238E27FC236}">
                <a16:creationId xmlns:a16="http://schemas.microsoft.com/office/drawing/2014/main" id="{CBE9BC5A-829F-D663-973E-0D3C0ABC05A6}"/>
              </a:ext>
            </a:extLst>
          </p:cNvPr>
          <p:cNvSpPr txBox="1"/>
          <p:nvPr/>
        </p:nvSpPr>
        <p:spPr>
          <a:xfrm>
            <a:off x="9340359" y="1879071"/>
            <a:ext cx="1804797"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1">
            <a:spAutoFit/>
          </a:bodyPr>
          <a:lstStyle/>
          <a:p>
            <a:pPr lvl="0" algn="ctr" rtl="1"/>
            <a:r>
              <a:rPr lang="ar-AE" sz="2000" b="1" u="sng" dirty="0">
                <a:solidFill>
                  <a:srgbClr val="B68A35"/>
                </a:solidFill>
                <a:latin typeface="Sakkal Majalla" panose="02000000000000000000" pitchFamily="2" charset="-78"/>
                <a:cs typeface="Sakkal Majalla" panose="02000000000000000000" pitchFamily="2" charset="-78"/>
              </a:rPr>
              <a:t>شهادة الميلاد</a:t>
            </a:r>
          </a:p>
        </p:txBody>
      </p:sp>
      <p:sp>
        <p:nvSpPr>
          <p:cNvPr id="4" name="Rectangle 3">
            <a:extLst>
              <a:ext uri="{FF2B5EF4-FFF2-40B4-BE49-F238E27FC236}">
                <a16:creationId xmlns:a16="http://schemas.microsoft.com/office/drawing/2014/main" id="{EF41B2F2-8B92-67D7-5FF2-A42E21B7497C}"/>
              </a:ext>
            </a:extLst>
          </p:cNvPr>
          <p:cNvSpPr/>
          <p:nvPr/>
        </p:nvSpPr>
        <p:spPr>
          <a:xfrm>
            <a:off x="1934992" y="1942997"/>
            <a:ext cx="1540807" cy="400110"/>
          </a:xfrm>
          <a:prstGeom prst="rect">
            <a:avLst/>
          </a:prstGeom>
        </p:spPr>
        <p:txBody>
          <a:bodyPr wrap="none">
            <a:spAutoFit/>
          </a:bodyPr>
          <a:lstStyle/>
          <a:p>
            <a:r>
              <a:rPr lang="en-US" sz="2000" b="1" u="sng" dirty="0">
                <a:solidFill>
                  <a:srgbClr val="B68A35"/>
                </a:solidFill>
                <a:latin typeface="Sakkal Majalla" panose="02000000000000000000" pitchFamily="2" charset="-78"/>
                <a:cs typeface="Sakkal Majalla" panose="02000000000000000000" pitchFamily="2" charset="-78"/>
              </a:rPr>
              <a:t>Birth Certificate</a:t>
            </a:r>
            <a:endParaRPr lang="en-US" sz="2000" u="sng" dirty="0">
              <a:solidFill>
                <a:srgbClr val="B68A35"/>
              </a:solidFill>
              <a:latin typeface="Sakkal Majalla" panose="02000000000000000000" pitchFamily="2" charset="-78"/>
              <a:cs typeface="Sakkal Majalla" panose="02000000000000000000" pitchFamily="2" charset="-78"/>
            </a:endParaRPr>
          </a:p>
        </p:txBody>
      </p:sp>
      <p:pic>
        <p:nvPicPr>
          <p:cNvPr id="5" name="Picture 4">
            <a:extLst>
              <a:ext uri="{FF2B5EF4-FFF2-40B4-BE49-F238E27FC236}">
                <a16:creationId xmlns:a16="http://schemas.microsoft.com/office/drawing/2014/main" id="{EFDEE0BC-D715-4C30-6E00-22D9B222E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7205" y="2442078"/>
            <a:ext cx="4505526" cy="2998037"/>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7E629B7E-3E24-2E6F-C870-7081AE6D2911}"/>
              </a:ext>
            </a:extLst>
          </p:cNvPr>
          <p:cNvPicPr>
            <a:picLocks noChangeAspect="1"/>
          </p:cNvPicPr>
          <p:nvPr/>
        </p:nvPicPr>
        <p:blipFill>
          <a:blip r:embed="rId4"/>
          <a:stretch>
            <a:fillRect/>
          </a:stretch>
        </p:blipFill>
        <p:spPr>
          <a:xfrm>
            <a:off x="0" y="0"/>
            <a:ext cx="12192000" cy="6857999"/>
          </a:xfrm>
          <a:prstGeom prst="rect">
            <a:avLst/>
          </a:prstGeom>
        </p:spPr>
      </p:pic>
      <p:grpSp>
        <p:nvGrpSpPr>
          <p:cNvPr id="10" name="Group 9">
            <a:extLst>
              <a:ext uri="{FF2B5EF4-FFF2-40B4-BE49-F238E27FC236}">
                <a16:creationId xmlns:a16="http://schemas.microsoft.com/office/drawing/2014/main" id="{F1C4BD99-75E8-77D5-3EF2-FB46330A6B35}"/>
              </a:ext>
            </a:extLst>
          </p:cNvPr>
          <p:cNvGrpSpPr/>
          <p:nvPr/>
        </p:nvGrpSpPr>
        <p:grpSpPr>
          <a:xfrm>
            <a:off x="1659055" y="6400892"/>
            <a:ext cx="8401239" cy="307777"/>
            <a:chOff x="0" y="6430907"/>
            <a:chExt cx="8402332" cy="307817"/>
          </a:xfrm>
        </p:grpSpPr>
        <p:sp>
          <p:nvSpPr>
            <p:cNvPr id="11" name="Rectangle 10">
              <a:extLst>
                <a:ext uri="{FF2B5EF4-FFF2-40B4-BE49-F238E27FC236}">
                  <a16:creationId xmlns:a16="http://schemas.microsoft.com/office/drawing/2014/main" id="{5724359F-C0C2-E100-FA6E-2AC8859BF1A5}"/>
                </a:ext>
              </a:extLst>
            </p:cNvPr>
            <p:cNvSpPr/>
            <p:nvPr/>
          </p:nvSpPr>
          <p:spPr>
            <a:xfrm>
              <a:off x="7092187" y="6430907"/>
              <a:ext cx="1310145" cy="307817"/>
            </a:xfrm>
            <a:prstGeom prst="rect">
              <a:avLst/>
            </a:prstGeom>
          </p:spPr>
          <p:txBody>
            <a:bodyPr wrap="none">
              <a:spAutoFit/>
            </a:bodyPr>
            <a:lstStyle/>
            <a:p>
              <a:r>
                <a:rPr lang="ar-SA" sz="1400" dirty="0">
                  <a:solidFill>
                    <a:srgbClr val="B68A35"/>
                  </a:solidFill>
                  <a:latin typeface="Sakkal Majalla" panose="02000000000000000000" pitchFamily="2" charset="-78"/>
                  <a:ea typeface="Calibri" panose="020F0502020204030204" pitchFamily="34" charset="0"/>
                  <a:cs typeface="Sakkal Majalla" panose="02000000000000000000" pitchFamily="2" charset="-78"/>
                </a:rPr>
                <a:t>إدارة التسجيل الطلابي</a:t>
              </a:r>
              <a:endParaRPr lang="en-US" dirty="0">
                <a:latin typeface="Sakkal Majalla" panose="02000000000000000000" pitchFamily="2" charset="-78"/>
                <a:cs typeface="Sakkal Majalla" panose="02000000000000000000" pitchFamily="2" charset="-78"/>
              </a:endParaRPr>
            </a:p>
          </p:txBody>
        </p:sp>
        <p:sp>
          <p:nvSpPr>
            <p:cNvPr id="12" name="Rectangle 11">
              <a:extLst>
                <a:ext uri="{FF2B5EF4-FFF2-40B4-BE49-F238E27FC236}">
                  <a16:creationId xmlns:a16="http://schemas.microsoft.com/office/drawing/2014/main" id="{0A84A7DD-70F0-94FF-535C-E84C2B75789B}"/>
                </a:ext>
              </a:extLst>
            </p:cNvPr>
            <p:cNvSpPr/>
            <p:nvPr/>
          </p:nvSpPr>
          <p:spPr>
            <a:xfrm>
              <a:off x="0" y="6446297"/>
              <a:ext cx="4032449" cy="276999"/>
            </a:xfrm>
            <a:prstGeom prst="rect">
              <a:avLst/>
            </a:prstGeom>
          </p:spPr>
          <p:txBody>
            <a:bodyPr wrap="square">
              <a:spAutoFit/>
            </a:bodyPr>
            <a:lstStyle/>
            <a:p>
              <a:pPr algn="l"/>
              <a:r>
                <a:rPr lang="en-US" sz="1200" dirty="0">
                  <a:solidFill>
                    <a:srgbClr val="B68A35"/>
                  </a:solidFill>
                  <a:latin typeface="Sakkal Majalla" panose="02000000000000000000" pitchFamily="2" charset="-78"/>
                  <a:cs typeface="Sakkal Majalla" panose="02000000000000000000" pitchFamily="2" charset="-78"/>
                </a:rPr>
                <a:t>Admissions Student Department</a:t>
              </a:r>
            </a:p>
          </p:txBody>
        </p:sp>
      </p:grpSp>
    </p:spTree>
    <p:extLst>
      <p:ext uri="{BB962C8B-B14F-4D97-AF65-F5344CB8AC3E}">
        <p14:creationId xmlns:p14="http://schemas.microsoft.com/office/powerpoint/2010/main" val="3209058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D7B67D-D429-B1D9-0DB1-1EEF16AB29DC}"/>
              </a:ext>
            </a:extLst>
          </p:cNvPr>
          <p:cNvPicPr>
            <a:picLocks noChangeAspect="1"/>
          </p:cNvPicPr>
          <p:nvPr/>
        </p:nvPicPr>
        <p:blipFill>
          <a:blip r:embed="rId2"/>
          <a:stretch>
            <a:fillRect/>
          </a:stretch>
        </p:blipFill>
        <p:spPr>
          <a:xfrm>
            <a:off x="3760045" y="0"/>
            <a:ext cx="5022686" cy="1364566"/>
          </a:xfrm>
          <a:prstGeom prst="rect">
            <a:avLst/>
          </a:prstGeom>
        </p:spPr>
      </p:pic>
      <p:sp>
        <p:nvSpPr>
          <p:cNvPr id="3" name="TextBox 2">
            <a:extLst>
              <a:ext uri="{FF2B5EF4-FFF2-40B4-BE49-F238E27FC236}">
                <a16:creationId xmlns:a16="http://schemas.microsoft.com/office/drawing/2014/main" id="{2B663CDA-96BB-1BE2-7ABB-1CB160D0919D}"/>
              </a:ext>
            </a:extLst>
          </p:cNvPr>
          <p:cNvSpPr txBox="1"/>
          <p:nvPr/>
        </p:nvSpPr>
        <p:spPr>
          <a:xfrm>
            <a:off x="8554289" y="1689632"/>
            <a:ext cx="3171649" cy="120032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defRPr/>
            </a:pPr>
            <a:r>
              <a:rPr lang="ar-AE" sz="2000" b="1" u="sng" dirty="0">
                <a:solidFill>
                  <a:srgbClr val="B68A35"/>
                </a:solidFill>
                <a:latin typeface="Sakkal Majalla" panose="02000000000000000000" pitchFamily="2" charset="-78"/>
                <a:cs typeface="Sakkal Majalla" panose="02000000000000000000" pitchFamily="2" charset="-78"/>
              </a:rPr>
              <a:t>صورة شخصية</a:t>
            </a:r>
          </a:p>
          <a:p>
            <a:pPr lvl="0" algn="ctr" rtl="1">
              <a:defRPr/>
            </a:pPr>
            <a:r>
              <a:rPr lang="ar-AE" sz="1600" dirty="0">
                <a:solidFill>
                  <a:schemeClr val="tx1"/>
                </a:solidFill>
                <a:latin typeface="Sakkal Majalla" pitchFamily="2" charset="-78"/>
                <a:cs typeface="Sakkal Majalla" pitchFamily="2" charset="-78"/>
              </a:rPr>
              <a:t>يجب ان تكون الصورة رسمية ، حديثة، ملونة، واضحة</a:t>
            </a:r>
            <a:endParaRPr lang="en-US" sz="1600" dirty="0">
              <a:solidFill>
                <a:schemeClr val="tx1"/>
              </a:solidFill>
              <a:latin typeface="Sakkal Majalla" pitchFamily="2" charset="-78"/>
              <a:cs typeface="Sakkal Majalla" pitchFamily="2" charset="-78"/>
            </a:endParaRPr>
          </a:p>
          <a:p>
            <a:pPr algn="r" rtl="1" eaLnBrk="1" fontAlgn="auto" hangingPunct="1">
              <a:spcBef>
                <a:spcPts val="0"/>
              </a:spcBef>
              <a:spcAft>
                <a:spcPts val="0"/>
              </a:spcAft>
              <a:defRPr/>
            </a:pPr>
            <a:endParaRPr lang="ar-AE" sz="2000" b="1" dirty="0">
              <a:solidFill>
                <a:srgbClr val="FF0000"/>
              </a:solidFill>
              <a:latin typeface="Sakkal Majalla" pitchFamily="2" charset="-78"/>
              <a:cs typeface="Sakkal Majalla" panose="02000000000000000000" pitchFamily="2" charset="-78"/>
            </a:endParaRPr>
          </a:p>
        </p:txBody>
      </p:sp>
      <p:sp>
        <p:nvSpPr>
          <p:cNvPr id="4" name="Rectangle 3">
            <a:extLst>
              <a:ext uri="{FF2B5EF4-FFF2-40B4-BE49-F238E27FC236}">
                <a16:creationId xmlns:a16="http://schemas.microsoft.com/office/drawing/2014/main" id="{91673BD9-467C-B463-63BD-C5262DF1373F}"/>
              </a:ext>
            </a:extLst>
          </p:cNvPr>
          <p:cNvSpPr/>
          <p:nvPr/>
        </p:nvSpPr>
        <p:spPr>
          <a:xfrm>
            <a:off x="466062" y="1720405"/>
            <a:ext cx="4815459" cy="892552"/>
          </a:xfrm>
          <a:prstGeom prst="rect">
            <a:avLst/>
          </a:prstGeom>
        </p:spPr>
        <p:txBody>
          <a:bodyPr wrap="square">
            <a:spAutoFit/>
          </a:bodyPr>
          <a:lstStyle/>
          <a:p>
            <a:pPr algn="ctr">
              <a:defRPr/>
            </a:pPr>
            <a:r>
              <a:rPr lang="en-US" sz="2000" b="1" u="sng" dirty="0">
                <a:solidFill>
                  <a:srgbClr val="B68A35"/>
                </a:solidFill>
                <a:latin typeface="Sakkal Majalla" panose="02000000000000000000" pitchFamily="2" charset="-78"/>
                <a:cs typeface="Sakkal Majalla" panose="02000000000000000000" pitchFamily="2" charset="-78"/>
              </a:rPr>
              <a:t>Photograph</a:t>
            </a:r>
            <a:endParaRPr lang="en-US" sz="1600" dirty="0">
              <a:solidFill>
                <a:srgbClr val="B68A35"/>
              </a:solidFill>
              <a:latin typeface="Sakkal Majalla" panose="02000000000000000000" pitchFamily="2" charset="-78"/>
              <a:cs typeface="Sakkal Majalla" panose="02000000000000000000" pitchFamily="2" charset="-78"/>
            </a:endParaRPr>
          </a:p>
          <a:p>
            <a:pPr lvl="0" algn="ctr" rtl="1">
              <a:defRPr/>
            </a:pPr>
            <a:r>
              <a:rPr lang="en-US" sz="1600" dirty="0">
                <a:solidFill>
                  <a:schemeClr val="tx1"/>
                </a:solidFill>
                <a:latin typeface="Sakkal Majalla" panose="02000000000000000000" pitchFamily="2" charset="-78"/>
                <a:cs typeface="Sakkal Majalla" panose="02000000000000000000" pitchFamily="2" charset="-78"/>
              </a:rPr>
              <a:t>The photograph must be recent, colored, clear, front view, full face with white background.</a:t>
            </a:r>
          </a:p>
        </p:txBody>
      </p:sp>
      <p:pic>
        <p:nvPicPr>
          <p:cNvPr id="8" name="Picture 7" descr="Tragisch Kapitel Falle الزي الاماراتي كرتوني Monographie Gericht Pedicab">
            <a:extLst>
              <a:ext uri="{FF2B5EF4-FFF2-40B4-BE49-F238E27FC236}">
                <a16:creationId xmlns:a16="http://schemas.microsoft.com/office/drawing/2014/main" id="{1FA6F56E-66BC-69C7-A14C-ECC8C3FF4826}"/>
              </a:ext>
            </a:extLst>
          </p:cNvPr>
          <p:cNvPicPr>
            <a:picLocks noChangeAspect="1"/>
          </p:cNvPicPr>
          <p:nvPr/>
        </p:nvPicPr>
        <p:blipFill rotWithShape="1">
          <a:blip r:embed="rId3">
            <a:extLst>
              <a:ext uri="{28A0092B-C50C-407E-A947-70E740481C1C}">
                <a14:useLocalDpi xmlns:a14="http://schemas.microsoft.com/office/drawing/2010/main" val="0"/>
              </a:ext>
            </a:extLst>
          </a:blip>
          <a:srcRect l="14732" r="15178" b="37500"/>
          <a:stretch/>
        </p:blipFill>
        <p:spPr bwMode="auto">
          <a:xfrm>
            <a:off x="5572079" y="2968796"/>
            <a:ext cx="2555214" cy="2066591"/>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6443A49F-B55C-1CC9-EF0F-AD36484D1885}"/>
              </a:ext>
            </a:extLst>
          </p:cNvPr>
          <p:cNvPicPr>
            <a:picLocks noChangeAspect="1"/>
          </p:cNvPicPr>
          <p:nvPr/>
        </p:nvPicPr>
        <p:blipFill>
          <a:blip r:embed="rId4"/>
          <a:stretch>
            <a:fillRect/>
          </a:stretch>
        </p:blipFill>
        <p:spPr>
          <a:xfrm>
            <a:off x="0" y="0"/>
            <a:ext cx="12192000" cy="6857999"/>
          </a:xfrm>
          <a:prstGeom prst="rect">
            <a:avLst/>
          </a:prstGeom>
        </p:spPr>
      </p:pic>
      <p:grpSp>
        <p:nvGrpSpPr>
          <p:cNvPr id="10" name="Group 9">
            <a:extLst>
              <a:ext uri="{FF2B5EF4-FFF2-40B4-BE49-F238E27FC236}">
                <a16:creationId xmlns:a16="http://schemas.microsoft.com/office/drawing/2014/main" id="{D19881E1-3BD0-2278-8B99-077309F15DC5}"/>
              </a:ext>
            </a:extLst>
          </p:cNvPr>
          <p:cNvGrpSpPr/>
          <p:nvPr/>
        </p:nvGrpSpPr>
        <p:grpSpPr>
          <a:xfrm>
            <a:off x="1659055" y="6400892"/>
            <a:ext cx="8401239" cy="307777"/>
            <a:chOff x="0" y="6430907"/>
            <a:chExt cx="8402332" cy="307817"/>
          </a:xfrm>
        </p:grpSpPr>
        <p:sp>
          <p:nvSpPr>
            <p:cNvPr id="11" name="Rectangle 10">
              <a:extLst>
                <a:ext uri="{FF2B5EF4-FFF2-40B4-BE49-F238E27FC236}">
                  <a16:creationId xmlns:a16="http://schemas.microsoft.com/office/drawing/2014/main" id="{2F512823-B8A6-AA04-B7BB-89322B24418C}"/>
                </a:ext>
              </a:extLst>
            </p:cNvPr>
            <p:cNvSpPr/>
            <p:nvPr/>
          </p:nvSpPr>
          <p:spPr>
            <a:xfrm>
              <a:off x="7092187" y="6430907"/>
              <a:ext cx="1310145" cy="307817"/>
            </a:xfrm>
            <a:prstGeom prst="rect">
              <a:avLst/>
            </a:prstGeom>
          </p:spPr>
          <p:txBody>
            <a:bodyPr wrap="none">
              <a:spAutoFit/>
            </a:bodyPr>
            <a:lstStyle/>
            <a:p>
              <a:r>
                <a:rPr lang="ar-SA" sz="1400" dirty="0">
                  <a:solidFill>
                    <a:srgbClr val="B68A35"/>
                  </a:solidFill>
                  <a:latin typeface="Sakkal Majalla" panose="02000000000000000000" pitchFamily="2" charset="-78"/>
                  <a:ea typeface="Calibri" panose="020F0502020204030204" pitchFamily="34" charset="0"/>
                  <a:cs typeface="Sakkal Majalla" panose="02000000000000000000" pitchFamily="2" charset="-78"/>
                </a:rPr>
                <a:t>إدارة التسجيل الطلابي</a:t>
              </a:r>
              <a:endParaRPr lang="en-US" dirty="0">
                <a:latin typeface="Sakkal Majalla" panose="02000000000000000000" pitchFamily="2" charset="-78"/>
                <a:cs typeface="Sakkal Majalla" panose="02000000000000000000" pitchFamily="2" charset="-78"/>
              </a:endParaRPr>
            </a:p>
          </p:txBody>
        </p:sp>
        <p:sp>
          <p:nvSpPr>
            <p:cNvPr id="12" name="Rectangle 11">
              <a:extLst>
                <a:ext uri="{FF2B5EF4-FFF2-40B4-BE49-F238E27FC236}">
                  <a16:creationId xmlns:a16="http://schemas.microsoft.com/office/drawing/2014/main" id="{007DD359-345B-A5A1-8467-34017EA4139E}"/>
                </a:ext>
              </a:extLst>
            </p:cNvPr>
            <p:cNvSpPr/>
            <p:nvPr/>
          </p:nvSpPr>
          <p:spPr>
            <a:xfrm>
              <a:off x="0" y="6446297"/>
              <a:ext cx="4032449" cy="276999"/>
            </a:xfrm>
            <a:prstGeom prst="rect">
              <a:avLst/>
            </a:prstGeom>
          </p:spPr>
          <p:txBody>
            <a:bodyPr wrap="square">
              <a:spAutoFit/>
            </a:bodyPr>
            <a:lstStyle/>
            <a:p>
              <a:pPr algn="l"/>
              <a:r>
                <a:rPr lang="en-US" sz="1200" dirty="0">
                  <a:solidFill>
                    <a:srgbClr val="B68A35"/>
                  </a:solidFill>
                  <a:latin typeface="Sakkal Majalla" panose="02000000000000000000" pitchFamily="2" charset="-78"/>
                  <a:cs typeface="Sakkal Majalla" panose="02000000000000000000" pitchFamily="2" charset="-78"/>
                </a:rPr>
                <a:t>Admissions Student Department</a:t>
              </a:r>
            </a:p>
          </p:txBody>
        </p:sp>
      </p:grpSp>
    </p:spTree>
    <p:extLst>
      <p:ext uri="{BB962C8B-B14F-4D97-AF65-F5344CB8AC3E}">
        <p14:creationId xmlns:p14="http://schemas.microsoft.com/office/powerpoint/2010/main" val="366471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FD2C9F9B-ECA9-0D46-BF42-1C913DA604C6}"/>
              </a:ext>
            </a:extLst>
          </p:cNvPr>
          <p:cNvSpPr txBox="1">
            <a:spLocks noChangeArrowheads="1"/>
          </p:cNvSpPr>
          <p:nvPr/>
        </p:nvSpPr>
        <p:spPr bwMode="auto">
          <a:xfrm>
            <a:off x="1441132" y="1897473"/>
            <a:ext cx="3447924" cy="122672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342900" marR="0" lvl="0" indent="-342900" algn="just" rtl="1">
              <a:lnSpc>
                <a:spcPct val="107000"/>
              </a:lnSpc>
              <a:spcBef>
                <a:spcPts val="0"/>
              </a:spcBef>
              <a:spcAft>
                <a:spcPts val="800"/>
              </a:spcAft>
              <a:buFont typeface="Symbol" panose="05050102010706020507" pitchFamily="18" charset="2"/>
              <a:buBlip>
                <a:blip r:embed="rId2"/>
              </a:buBlip>
            </a:pPr>
            <a:r>
              <a:rPr lang="ar-AE" sz="1400" kern="100"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تحديد الفئة ومن ثم الضغط على المتابعة</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Blip>
                <a:blip r:embed="rId2"/>
              </a:buBlip>
            </a:pPr>
            <a:r>
              <a:rPr lang="ar-AE" sz="1400" kern="100"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الولوج من خلال الهوية الرقمية يرجى التأكد من إدراج رقم الهوية الصحيح أو رقم الهاتف الصحيح لتمكن من تفعيل الطلب أو التسجيل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AC4987B-AF7C-D65D-F0DB-59E5534ADF0F}"/>
              </a:ext>
            </a:extLst>
          </p:cNvPr>
          <p:cNvPicPr>
            <a:picLocks noChangeAspect="1"/>
          </p:cNvPicPr>
          <p:nvPr/>
        </p:nvPicPr>
        <p:blipFill>
          <a:blip r:embed="rId3"/>
          <a:stretch>
            <a:fillRect/>
          </a:stretch>
        </p:blipFill>
        <p:spPr>
          <a:xfrm>
            <a:off x="2966287" y="27224"/>
            <a:ext cx="5022032" cy="1364388"/>
          </a:xfrm>
          <a:prstGeom prst="rect">
            <a:avLst/>
          </a:prstGeom>
        </p:spPr>
      </p:pic>
      <p:pic>
        <p:nvPicPr>
          <p:cNvPr id="4" name="Picture 3">
            <a:extLst>
              <a:ext uri="{FF2B5EF4-FFF2-40B4-BE49-F238E27FC236}">
                <a16:creationId xmlns:a16="http://schemas.microsoft.com/office/drawing/2014/main" id="{5543316F-190F-BD0E-E1FF-0ECB2981C405}"/>
              </a:ext>
            </a:extLst>
          </p:cNvPr>
          <p:cNvPicPr>
            <a:picLocks noChangeAspect="1"/>
          </p:cNvPicPr>
          <p:nvPr/>
        </p:nvPicPr>
        <p:blipFill>
          <a:blip r:embed="rId4"/>
          <a:stretch>
            <a:fillRect/>
          </a:stretch>
        </p:blipFill>
        <p:spPr>
          <a:xfrm>
            <a:off x="0" y="-27223"/>
            <a:ext cx="12192000" cy="6857999"/>
          </a:xfrm>
          <a:prstGeom prst="rect">
            <a:avLst/>
          </a:prstGeom>
        </p:spPr>
      </p:pic>
      <p:grpSp>
        <p:nvGrpSpPr>
          <p:cNvPr id="9" name="Group 8">
            <a:extLst>
              <a:ext uri="{FF2B5EF4-FFF2-40B4-BE49-F238E27FC236}">
                <a16:creationId xmlns:a16="http://schemas.microsoft.com/office/drawing/2014/main" id="{489ADA88-566D-9184-A0EB-204C4BAA0077}"/>
              </a:ext>
            </a:extLst>
          </p:cNvPr>
          <p:cNvGrpSpPr/>
          <p:nvPr/>
        </p:nvGrpSpPr>
        <p:grpSpPr>
          <a:xfrm>
            <a:off x="2014655" y="6400892"/>
            <a:ext cx="8401239" cy="307777"/>
            <a:chOff x="0" y="6430907"/>
            <a:chExt cx="8402332" cy="307817"/>
          </a:xfrm>
        </p:grpSpPr>
        <p:sp>
          <p:nvSpPr>
            <p:cNvPr id="10" name="Rectangle 9">
              <a:extLst>
                <a:ext uri="{FF2B5EF4-FFF2-40B4-BE49-F238E27FC236}">
                  <a16:creationId xmlns:a16="http://schemas.microsoft.com/office/drawing/2014/main" id="{7B3C5972-2F40-8164-6425-A62F008E520B}"/>
                </a:ext>
              </a:extLst>
            </p:cNvPr>
            <p:cNvSpPr/>
            <p:nvPr/>
          </p:nvSpPr>
          <p:spPr>
            <a:xfrm>
              <a:off x="7092187" y="6430907"/>
              <a:ext cx="1310145" cy="307817"/>
            </a:xfrm>
            <a:prstGeom prst="rect">
              <a:avLst/>
            </a:prstGeom>
          </p:spPr>
          <p:txBody>
            <a:bodyPr wrap="none">
              <a:spAutoFit/>
            </a:bodyPr>
            <a:lstStyle/>
            <a:p>
              <a:r>
                <a:rPr lang="ar-SA" sz="1400" dirty="0">
                  <a:solidFill>
                    <a:srgbClr val="B68A35"/>
                  </a:solidFill>
                  <a:latin typeface="Sakkal Majalla" panose="02000000000000000000" pitchFamily="2" charset="-78"/>
                  <a:ea typeface="Calibri" panose="020F0502020204030204" pitchFamily="34" charset="0"/>
                  <a:cs typeface="Sakkal Majalla" panose="02000000000000000000" pitchFamily="2" charset="-78"/>
                </a:rPr>
                <a:t>إدارة التسجيل الطلابي</a:t>
              </a:r>
              <a:endParaRPr lang="en-US" dirty="0">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a16="http://schemas.microsoft.com/office/drawing/2014/main" id="{CD5D2711-A407-9830-7D67-4DF137AD1970}"/>
                </a:ext>
              </a:extLst>
            </p:cNvPr>
            <p:cNvSpPr/>
            <p:nvPr/>
          </p:nvSpPr>
          <p:spPr>
            <a:xfrm>
              <a:off x="0" y="6446297"/>
              <a:ext cx="4032449" cy="276999"/>
            </a:xfrm>
            <a:prstGeom prst="rect">
              <a:avLst/>
            </a:prstGeom>
          </p:spPr>
          <p:txBody>
            <a:bodyPr wrap="square">
              <a:spAutoFit/>
            </a:bodyPr>
            <a:lstStyle/>
            <a:p>
              <a:pPr algn="l"/>
              <a:r>
                <a:rPr lang="en-US" sz="1200" dirty="0">
                  <a:solidFill>
                    <a:srgbClr val="B68A35"/>
                  </a:solidFill>
                  <a:latin typeface="Sakkal Majalla" panose="02000000000000000000" pitchFamily="2" charset="-78"/>
                  <a:cs typeface="Sakkal Majalla" panose="02000000000000000000" pitchFamily="2" charset="-78"/>
                </a:rPr>
                <a:t>Admissions  Student Department</a:t>
              </a:r>
            </a:p>
          </p:txBody>
        </p:sp>
      </p:grpSp>
      <p:pic>
        <p:nvPicPr>
          <p:cNvPr id="2" name="Picture 1" descr="A screenshot of a computer&#10;&#10;Description automatically generated">
            <a:extLst>
              <a:ext uri="{FF2B5EF4-FFF2-40B4-BE49-F238E27FC236}">
                <a16:creationId xmlns:a16="http://schemas.microsoft.com/office/drawing/2014/main" id="{691B4393-2DA0-4BEA-CBFD-B2D24BE634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6969" y="1247458"/>
            <a:ext cx="3447924" cy="4531042"/>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42C5268F-A0DD-449C-7279-8D56533AC2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0596" y="3388761"/>
            <a:ext cx="4687723" cy="2458505"/>
          </a:xfrm>
          <a:prstGeom prst="rect">
            <a:avLst/>
          </a:prstGeom>
        </p:spPr>
      </p:pic>
    </p:spTree>
    <p:extLst>
      <p:ext uri="{BB962C8B-B14F-4D97-AF65-F5344CB8AC3E}">
        <p14:creationId xmlns:p14="http://schemas.microsoft.com/office/powerpoint/2010/main" val="1119558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a:extLst>
              <a:ext uri="{FF2B5EF4-FFF2-40B4-BE49-F238E27FC236}">
                <a16:creationId xmlns:a16="http://schemas.microsoft.com/office/drawing/2014/main" id="{5D6613C6-3455-5F4E-109E-FF9D7D6FE192}"/>
              </a:ext>
            </a:extLst>
          </p:cNvPr>
          <p:cNvSpPr txBox="1">
            <a:spLocks noChangeArrowheads="1"/>
          </p:cNvSpPr>
          <p:nvPr/>
        </p:nvSpPr>
        <p:spPr bwMode="auto">
          <a:xfrm>
            <a:off x="7311072" y="2569775"/>
            <a:ext cx="3712528" cy="4401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342900" marR="0" lvl="0" indent="-342900" algn="r" rtl="1">
              <a:lnSpc>
                <a:spcPct val="107000"/>
              </a:lnSpc>
              <a:spcBef>
                <a:spcPts val="0"/>
              </a:spcBef>
              <a:spcAft>
                <a:spcPts val="800"/>
              </a:spcAft>
              <a:buFont typeface="Symbol" panose="05050102010706020507" pitchFamily="18" charset="2"/>
              <a:buBlip>
                <a:blip r:embed="rId2"/>
              </a:buBlip>
            </a:pPr>
            <a:r>
              <a:rPr lang="ar-AE" sz="1600" kern="100" dirty="0">
                <a:effectLst/>
                <a:latin typeface="Calibri" panose="020F0502020204030204" pitchFamily="34" charset="0"/>
                <a:ea typeface="Calibri" panose="020F0502020204030204" pitchFamily="34" charset="0"/>
                <a:cs typeface="Sakkal Majalla" panose="02000000000000000000" pitchFamily="2" charset="-78"/>
              </a:rPr>
              <a:t>سوف يصلك بريد الالكتروني برقم الالتحاق الخاص بك</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AC4987B-AF7C-D65D-F0DB-59E5534ADF0F}"/>
              </a:ext>
            </a:extLst>
          </p:cNvPr>
          <p:cNvPicPr>
            <a:picLocks noChangeAspect="1"/>
          </p:cNvPicPr>
          <p:nvPr/>
        </p:nvPicPr>
        <p:blipFill>
          <a:blip r:embed="rId3"/>
          <a:stretch>
            <a:fillRect/>
          </a:stretch>
        </p:blipFill>
        <p:spPr>
          <a:xfrm>
            <a:off x="2966287" y="27224"/>
            <a:ext cx="5022032" cy="1364388"/>
          </a:xfrm>
          <a:prstGeom prst="rect">
            <a:avLst/>
          </a:prstGeom>
        </p:spPr>
      </p:pic>
      <p:pic>
        <p:nvPicPr>
          <p:cNvPr id="4" name="Picture 3">
            <a:extLst>
              <a:ext uri="{FF2B5EF4-FFF2-40B4-BE49-F238E27FC236}">
                <a16:creationId xmlns:a16="http://schemas.microsoft.com/office/drawing/2014/main" id="{5543316F-190F-BD0E-E1FF-0ECB2981C405}"/>
              </a:ext>
            </a:extLst>
          </p:cNvPr>
          <p:cNvPicPr>
            <a:picLocks noChangeAspect="1"/>
          </p:cNvPicPr>
          <p:nvPr/>
        </p:nvPicPr>
        <p:blipFill>
          <a:blip r:embed="rId4"/>
          <a:stretch>
            <a:fillRect/>
          </a:stretch>
        </p:blipFill>
        <p:spPr>
          <a:xfrm>
            <a:off x="0" y="-27223"/>
            <a:ext cx="12192000" cy="6857999"/>
          </a:xfrm>
          <a:prstGeom prst="rect">
            <a:avLst/>
          </a:prstGeom>
        </p:spPr>
      </p:pic>
      <p:grpSp>
        <p:nvGrpSpPr>
          <p:cNvPr id="9" name="Group 8">
            <a:extLst>
              <a:ext uri="{FF2B5EF4-FFF2-40B4-BE49-F238E27FC236}">
                <a16:creationId xmlns:a16="http://schemas.microsoft.com/office/drawing/2014/main" id="{489ADA88-566D-9184-A0EB-204C4BAA0077}"/>
              </a:ext>
            </a:extLst>
          </p:cNvPr>
          <p:cNvGrpSpPr/>
          <p:nvPr/>
        </p:nvGrpSpPr>
        <p:grpSpPr>
          <a:xfrm>
            <a:off x="2014655" y="6400892"/>
            <a:ext cx="8401239" cy="307777"/>
            <a:chOff x="0" y="6430907"/>
            <a:chExt cx="8402332" cy="307817"/>
          </a:xfrm>
        </p:grpSpPr>
        <p:sp>
          <p:nvSpPr>
            <p:cNvPr id="10" name="Rectangle 9">
              <a:extLst>
                <a:ext uri="{FF2B5EF4-FFF2-40B4-BE49-F238E27FC236}">
                  <a16:creationId xmlns:a16="http://schemas.microsoft.com/office/drawing/2014/main" id="{7B3C5972-2F40-8164-6425-A62F008E520B}"/>
                </a:ext>
              </a:extLst>
            </p:cNvPr>
            <p:cNvSpPr/>
            <p:nvPr/>
          </p:nvSpPr>
          <p:spPr>
            <a:xfrm>
              <a:off x="7092187" y="6430907"/>
              <a:ext cx="1310145" cy="307817"/>
            </a:xfrm>
            <a:prstGeom prst="rect">
              <a:avLst/>
            </a:prstGeom>
          </p:spPr>
          <p:txBody>
            <a:bodyPr wrap="none">
              <a:spAutoFit/>
            </a:bodyPr>
            <a:lstStyle/>
            <a:p>
              <a:r>
                <a:rPr lang="ar-SA" sz="1400" dirty="0">
                  <a:solidFill>
                    <a:srgbClr val="B68A35"/>
                  </a:solidFill>
                  <a:latin typeface="Sakkal Majalla" panose="02000000000000000000" pitchFamily="2" charset="-78"/>
                  <a:ea typeface="Calibri" panose="020F0502020204030204" pitchFamily="34" charset="0"/>
                  <a:cs typeface="Sakkal Majalla" panose="02000000000000000000" pitchFamily="2" charset="-78"/>
                </a:rPr>
                <a:t>إدارة التسجيل الطلابي</a:t>
              </a:r>
              <a:endParaRPr lang="en-US" dirty="0">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a16="http://schemas.microsoft.com/office/drawing/2014/main" id="{CD5D2711-A407-9830-7D67-4DF137AD1970}"/>
                </a:ext>
              </a:extLst>
            </p:cNvPr>
            <p:cNvSpPr/>
            <p:nvPr/>
          </p:nvSpPr>
          <p:spPr>
            <a:xfrm>
              <a:off x="0" y="6446297"/>
              <a:ext cx="4032449" cy="276999"/>
            </a:xfrm>
            <a:prstGeom prst="rect">
              <a:avLst/>
            </a:prstGeom>
          </p:spPr>
          <p:txBody>
            <a:bodyPr wrap="square">
              <a:spAutoFit/>
            </a:bodyPr>
            <a:lstStyle/>
            <a:p>
              <a:pPr algn="l"/>
              <a:r>
                <a:rPr lang="en-US" sz="1200" dirty="0">
                  <a:solidFill>
                    <a:srgbClr val="B68A35"/>
                  </a:solidFill>
                  <a:latin typeface="Sakkal Majalla" panose="02000000000000000000" pitchFamily="2" charset="-78"/>
                  <a:cs typeface="Sakkal Majalla" panose="02000000000000000000" pitchFamily="2" charset="-78"/>
                </a:rPr>
                <a:t>Admissions  Student Department</a:t>
              </a:r>
            </a:p>
          </p:txBody>
        </p:sp>
      </p:grpSp>
      <p:pic>
        <p:nvPicPr>
          <p:cNvPr id="2" name="Picture 1" descr="Graphical user interface, application&#10;&#10;Description automatically generated">
            <a:extLst>
              <a:ext uri="{FF2B5EF4-FFF2-40B4-BE49-F238E27FC236}">
                <a16:creationId xmlns:a16="http://schemas.microsoft.com/office/drawing/2014/main" id="{BC521A48-481B-1577-1E31-F0BCB83EE77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372" t="15670" r="25321" b="31339"/>
          <a:stretch/>
        </p:blipFill>
        <p:spPr bwMode="auto">
          <a:xfrm>
            <a:off x="628649" y="1989137"/>
            <a:ext cx="6502605" cy="28797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2906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43316F-190F-BD0E-E1FF-0ECB2981C405}"/>
              </a:ext>
            </a:extLst>
          </p:cNvPr>
          <p:cNvPicPr>
            <a:picLocks noChangeAspect="1"/>
          </p:cNvPicPr>
          <p:nvPr/>
        </p:nvPicPr>
        <p:blipFill>
          <a:blip r:embed="rId2"/>
          <a:stretch>
            <a:fillRect/>
          </a:stretch>
        </p:blipFill>
        <p:spPr>
          <a:xfrm>
            <a:off x="0" y="-27223"/>
            <a:ext cx="12191999" cy="6857999"/>
          </a:xfrm>
          <a:prstGeom prst="rect">
            <a:avLst/>
          </a:prstGeom>
        </p:spPr>
      </p:pic>
      <p:sp>
        <p:nvSpPr>
          <p:cNvPr id="3" name="Text Box 8">
            <a:extLst>
              <a:ext uri="{FF2B5EF4-FFF2-40B4-BE49-F238E27FC236}">
                <a16:creationId xmlns:a16="http://schemas.microsoft.com/office/drawing/2014/main" id="{FEC446D0-A2AB-8B06-65DA-C76283FC7E66}"/>
              </a:ext>
            </a:extLst>
          </p:cNvPr>
          <p:cNvSpPr txBox="1">
            <a:spLocks noChangeArrowheads="1"/>
          </p:cNvSpPr>
          <p:nvPr/>
        </p:nvSpPr>
        <p:spPr bwMode="auto">
          <a:xfrm>
            <a:off x="1252070" y="1636120"/>
            <a:ext cx="4585970" cy="191833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342900" marR="0" lvl="0" indent="-342900" algn="r" rtl="1">
              <a:lnSpc>
                <a:spcPct val="107000"/>
              </a:lnSpc>
              <a:spcBef>
                <a:spcPts val="0"/>
              </a:spcBef>
              <a:spcAft>
                <a:spcPts val="800"/>
              </a:spcAft>
              <a:buFont typeface="Symbol" panose="05050102010706020507" pitchFamily="18" charset="2"/>
              <a:buBlip>
                <a:blip r:embed="rId3"/>
              </a:buBlip>
            </a:pPr>
            <a:r>
              <a:rPr lang="ar-AE" sz="1400" kern="100" dirty="0">
                <a:effectLst/>
                <a:latin typeface="Calibri" panose="020F0502020204030204" pitchFamily="34" charset="0"/>
                <a:ea typeface="Calibri" panose="020F0502020204030204" pitchFamily="34" charset="0"/>
                <a:cs typeface="Sakkal Majalla" panose="02000000000000000000" pitchFamily="2" charset="-78"/>
              </a:rPr>
              <a:t>من خلال هذه صفحة يمكن تحميل الوثائق التي تنقصك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Blip>
                <a:blip r:embed="rId3"/>
              </a:buBlip>
            </a:pPr>
            <a:r>
              <a:rPr lang="ar-AE" sz="1400" kern="100" dirty="0">
                <a:effectLst/>
                <a:latin typeface="Calibri" panose="020F0502020204030204" pitchFamily="34" charset="0"/>
                <a:ea typeface="Calibri" panose="020F0502020204030204" pitchFamily="34" charset="0"/>
                <a:cs typeface="Sakkal Majalla" panose="02000000000000000000" pitchFamily="2" charset="-78"/>
              </a:rPr>
              <a:t>إذا كنت طالب تتبع المنهاج الخاص و لم يتم إدراج الشهادة الصف الثاني عشر المصدقه مع رساله المعادله  الصادره من وزارة التربيه و التعليم سابقاً يرجى التأكد من إدراجهم في صفحتكم الالكترونية أو سوف يعتبر طلب الالتحاق الخاص بكم ناقص و لن يتم النظر فيه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Blip>
                <a:blip r:embed="rId3"/>
              </a:buBlip>
            </a:pPr>
            <a:r>
              <a:rPr lang="ar-AE" sz="1400" kern="100" dirty="0">
                <a:effectLst/>
                <a:latin typeface="Calibri" panose="020F0502020204030204" pitchFamily="34" charset="0"/>
                <a:ea typeface="Calibri" panose="020F0502020204030204" pitchFamily="34" charset="0"/>
                <a:cs typeface="Sakkal Majalla" panose="02000000000000000000" pitchFamily="2" charset="-78"/>
              </a:rPr>
              <a:t>يمكن الإطلاع على </a:t>
            </a:r>
            <a:r>
              <a:rPr lang="ar-AE" sz="1400" u="sng" kern="100" dirty="0">
                <a:solidFill>
                  <a:srgbClr val="FF0000"/>
                </a:solidFill>
                <a:effectLst/>
                <a:latin typeface="Calibri" panose="020F0502020204030204" pitchFamily="34" charset="0"/>
                <a:ea typeface="Calibri" panose="020F0502020204030204" pitchFamily="34" charset="0"/>
                <a:cs typeface="Sakkal Majalla" panose="02000000000000000000" pitchFamily="2" charset="-78"/>
                <a:hlinkClick r:id="rId4" action="ppaction://hlinksldjump"/>
              </a:rPr>
              <a:t>دليل الوثائق</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AC4987B-AF7C-D65D-F0DB-59E5534ADF0F}"/>
              </a:ext>
            </a:extLst>
          </p:cNvPr>
          <p:cNvPicPr>
            <a:picLocks noChangeAspect="1"/>
          </p:cNvPicPr>
          <p:nvPr/>
        </p:nvPicPr>
        <p:blipFill>
          <a:blip r:embed="rId5"/>
          <a:stretch>
            <a:fillRect/>
          </a:stretch>
        </p:blipFill>
        <p:spPr>
          <a:xfrm>
            <a:off x="2966287" y="27224"/>
            <a:ext cx="5022032" cy="1364388"/>
          </a:xfrm>
          <a:prstGeom prst="rect">
            <a:avLst/>
          </a:prstGeom>
        </p:spPr>
      </p:pic>
      <p:grpSp>
        <p:nvGrpSpPr>
          <p:cNvPr id="9" name="Group 8">
            <a:extLst>
              <a:ext uri="{FF2B5EF4-FFF2-40B4-BE49-F238E27FC236}">
                <a16:creationId xmlns:a16="http://schemas.microsoft.com/office/drawing/2014/main" id="{489ADA88-566D-9184-A0EB-204C4BAA0077}"/>
              </a:ext>
            </a:extLst>
          </p:cNvPr>
          <p:cNvGrpSpPr/>
          <p:nvPr/>
        </p:nvGrpSpPr>
        <p:grpSpPr>
          <a:xfrm>
            <a:off x="2014655" y="6400892"/>
            <a:ext cx="8401239" cy="307777"/>
            <a:chOff x="0" y="6430907"/>
            <a:chExt cx="8402332" cy="307817"/>
          </a:xfrm>
        </p:grpSpPr>
        <p:sp>
          <p:nvSpPr>
            <p:cNvPr id="10" name="Rectangle 9">
              <a:extLst>
                <a:ext uri="{FF2B5EF4-FFF2-40B4-BE49-F238E27FC236}">
                  <a16:creationId xmlns:a16="http://schemas.microsoft.com/office/drawing/2014/main" id="{7B3C5972-2F40-8164-6425-A62F008E520B}"/>
                </a:ext>
              </a:extLst>
            </p:cNvPr>
            <p:cNvSpPr/>
            <p:nvPr/>
          </p:nvSpPr>
          <p:spPr>
            <a:xfrm>
              <a:off x="7092187" y="6430907"/>
              <a:ext cx="1310145" cy="307817"/>
            </a:xfrm>
            <a:prstGeom prst="rect">
              <a:avLst/>
            </a:prstGeom>
          </p:spPr>
          <p:txBody>
            <a:bodyPr wrap="none">
              <a:spAutoFit/>
            </a:bodyPr>
            <a:lstStyle/>
            <a:p>
              <a:r>
                <a:rPr lang="ar-SA" sz="1400" dirty="0">
                  <a:solidFill>
                    <a:srgbClr val="B68A35"/>
                  </a:solidFill>
                  <a:latin typeface="Sakkal Majalla" panose="02000000000000000000" pitchFamily="2" charset="-78"/>
                  <a:ea typeface="Calibri" panose="020F0502020204030204" pitchFamily="34" charset="0"/>
                  <a:cs typeface="Sakkal Majalla" panose="02000000000000000000" pitchFamily="2" charset="-78"/>
                </a:rPr>
                <a:t>إدارة التسجيل الطلابي</a:t>
              </a:r>
              <a:endParaRPr lang="en-US" dirty="0">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a16="http://schemas.microsoft.com/office/drawing/2014/main" id="{CD5D2711-A407-9830-7D67-4DF137AD1970}"/>
                </a:ext>
              </a:extLst>
            </p:cNvPr>
            <p:cNvSpPr/>
            <p:nvPr/>
          </p:nvSpPr>
          <p:spPr>
            <a:xfrm>
              <a:off x="0" y="6446297"/>
              <a:ext cx="4032449" cy="276999"/>
            </a:xfrm>
            <a:prstGeom prst="rect">
              <a:avLst/>
            </a:prstGeom>
          </p:spPr>
          <p:txBody>
            <a:bodyPr wrap="square">
              <a:spAutoFit/>
            </a:bodyPr>
            <a:lstStyle/>
            <a:p>
              <a:pPr algn="l"/>
              <a:r>
                <a:rPr lang="en-US" sz="1200" dirty="0">
                  <a:solidFill>
                    <a:srgbClr val="B68A35"/>
                  </a:solidFill>
                  <a:latin typeface="Sakkal Majalla" panose="02000000000000000000" pitchFamily="2" charset="-78"/>
                  <a:cs typeface="Sakkal Majalla" panose="02000000000000000000" pitchFamily="2" charset="-78"/>
                </a:rPr>
                <a:t>Admissions  Student Department</a:t>
              </a:r>
            </a:p>
          </p:txBody>
        </p:sp>
      </p:grpSp>
      <p:pic>
        <p:nvPicPr>
          <p:cNvPr id="2" name="Picture 1" descr="Graphical user interface, application&#10;&#10;Description automatically generated">
            <a:extLst>
              <a:ext uri="{FF2B5EF4-FFF2-40B4-BE49-F238E27FC236}">
                <a16:creationId xmlns:a16="http://schemas.microsoft.com/office/drawing/2014/main" id="{3BF6D78F-EB8D-A297-31FF-9503A981335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83" t="9040" r="45230" b="8625"/>
          <a:stretch/>
        </p:blipFill>
        <p:spPr bwMode="auto">
          <a:xfrm>
            <a:off x="6508264" y="1444712"/>
            <a:ext cx="4890823" cy="4219488"/>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8824B9D9-8C9F-0A21-E6AB-63D1A3B64493}"/>
              </a:ext>
            </a:extLst>
          </p:cNvPr>
          <p:cNvSpPr txBox="1"/>
          <p:nvPr/>
        </p:nvSpPr>
        <p:spPr>
          <a:xfrm>
            <a:off x="77152" y="4424176"/>
            <a:ext cx="6096000" cy="1380378"/>
          </a:xfrm>
          <a:prstGeom prst="rect">
            <a:avLst/>
          </a:prstGeom>
          <a:noFill/>
        </p:spPr>
        <p:txBody>
          <a:bodyPr wrap="square">
            <a:spAutoFit/>
          </a:bodyPr>
          <a:lstStyle/>
          <a:p>
            <a:pPr marL="0" marR="0" algn="r" rtl="1">
              <a:lnSpc>
                <a:spcPct val="107000"/>
              </a:lnSpc>
              <a:spcBef>
                <a:spcPts val="0"/>
              </a:spcBef>
              <a:spcAft>
                <a:spcPts val="800"/>
              </a:spcAft>
              <a:tabLst>
                <a:tab pos="977265" algn="l"/>
              </a:tabLst>
            </a:pPr>
            <a:r>
              <a:rPr lang="ar-AE" sz="1800" b="1" kern="100" dirty="0">
                <a:solidFill>
                  <a:srgbClr val="FF0000"/>
                </a:solidFill>
                <a:effectLst/>
                <a:latin typeface="Calibri" panose="020F0502020204030204" pitchFamily="34" charset="0"/>
                <a:ea typeface="Calibri" panose="020F0502020204030204" pitchFamily="34" charset="0"/>
                <a:cs typeface="Sakkal Majalla" panose="02000000000000000000" pitchFamily="2" charset="-78"/>
              </a:rPr>
              <a:t>أعزائي الطلبه </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AE" sz="1800" b="1" kern="100" dirty="0">
                <a:solidFill>
                  <a:srgbClr val="FF0000"/>
                </a:solidFill>
                <a:effectLst/>
                <a:latin typeface="Calibri" panose="020F0502020204030204" pitchFamily="34" charset="0"/>
                <a:ea typeface="Calibri" panose="020F0502020204030204" pitchFamily="34" charset="0"/>
                <a:cs typeface="Sakkal Majalla" panose="02000000000000000000" pitchFamily="2" charset="-78"/>
              </a:rPr>
              <a:t>يرجى التواصل مع إدراة الاختبارات الوطنيه ( الامسات ) إذا لم يكن لديك درجة الامسات المطلوبه أو لم يتم تأديته سابقاً من قبلكم أو التواصل مع المؤسسة التي ترغب بالالتحاق بها و التأكد من توفر الامتحان قبل البدء بالدراسه</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1735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C4987B-AF7C-D65D-F0DB-59E5534ADF0F}"/>
              </a:ext>
            </a:extLst>
          </p:cNvPr>
          <p:cNvPicPr>
            <a:picLocks noChangeAspect="1"/>
          </p:cNvPicPr>
          <p:nvPr/>
        </p:nvPicPr>
        <p:blipFill>
          <a:blip r:embed="rId2"/>
          <a:stretch>
            <a:fillRect/>
          </a:stretch>
        </p:blipFill>
        <p:spPr>
          <a:xfrm>
            <a:off x="2966287" y="27224"/>
            <a:ext cx="5022032" cy="1364388"/>
          </a:xfrm>
          <a:prstGeom prst="rect">
            <a:avLst/>
          </a:prstGeom>
        </p:spPr>
      </p:pic>
      <p:pic>
        <p:nvPicPr>
          <p:cNvPr id="4" name="Picture 3">
            <a:extLst>
              <a:ext uri="{FF2B5EF4-FFF2-40B4-BE49-F238E27FC236}">
                <a16:creationId xmlns:a16="http://schemas.microsoft.com/office/drawing/2014/main" id="{5543316F-190F-BD0E-E1FF-0ECB2981C405}"/>
              </a:ext>
            </a:extLst>
          </p:cNvPr>
          <p:cNvPicPr>
            <a:picLocks noChangeAspect="1"/>
          </p:cNvPicPr>
          <p:nvPr/>
        </p:nvPicPr>
        <p:blipFill>
          <a:blip r:embed="rId3"/>
          <a:stretch>
            <a:fillRect/>
          </a:stretch>
        </p:blipFill>
        <p:spPr>
          <a:xfrm>
            <a:off x="0" y="-27223"/>
            <a:ext cx="12192000" cy="6857999"/>
          </a:xfrm>
          <a:prstGeom prst="rect">
            <a:avLst/>
          </a:prstGeom>
        </p:spPr>
      </p:pic>
      <p:grpSp>
        <p:nvGrpSpPr>
          <p:cNvPr id="9" name="Group 8">
            <a:extLst>
              <a:ext uri="{FF2B5EF4-FFF2-40B4-BE49-F238E27FC236}">
                <a16:creationId xmlns:a16="http://schemas.microsoft.com/office/drawing/2014/main" id="{489ADA88-566D-9184-A0EB-204C4BAA0077}"/>
              </a:ext>
            </a:extLst>
          </p:cNvPr>
          <p:cNvGrpSpPr/>
          <p:nvPr/>
        </p:nvGrpSpPr>
        <p:grpSpPr>
          <a:xfrm>
            <a:off x="2014655" y="6400892"/>
            <a:ext cx="8401239" cy="307777"/>
            <a:chOff x="0" y="6430907"/>
            <a:chExt cx="8402332" cy="307817"/>
          </a:xfrm>
        </p:grpSpPr>
        <p:sp>
          <p:nvSpPr>
            <p:cNvPr id="10" name="Rectangle 9">
              <a:extLst>
                <a:ext uri="{FF2B5EF4-FFF2-40B4-BE49-F238E27FC236}">
                  <a16:creationId xmlns:a16="http://schemas.microsoft.com/office/drawing/2014/main" id="{7B3C5972-2F40-8164-6425-A62F008E520B}"/>
                </a:ext>
              </a:extLst>
            </p:cNvPr>
            <p:cNvSpPr/>
            <p:nvPr/>
          </p:nvSpPr>
          <p:spPr>
            <a:xfrm>
              <a:off x="7092187" y="6430907"/>
              <a:ext cx="1310145" cy="307817"/>
            </a:xfrm>
            <a:prstGeom prst="rect">
              <a:avLst/>
            </a:prstGeom>
          </p:spPr>
          <p:txBody>
            <a:bodyPr wrap="none">
              <a:spAutoFit/>
            </a:bodyPr>
            <a:lstStyle/>
            <a:p>
              <a:r>
                <a:rPr lang="ar-SA" sz="1400" dirty="0">
                  <a:solidFill>
                    <a:srgbClr val="B68A35"/>
                  </a:solidFill>
                  <a:latin typeface="Sakkal Majalla" panose="02000000000000000000" pitchFamily="2" charset="-78"/>
                  <a:ea typeface="Calibri" panose="020F0502020204030204" pitchFamily="34" charset="0"/>
                  <a:cs typeface="Sakkal Majalla" panose="02000000000000000000" pitchFamily="2" charset="-78"/>
                </a:rPr>
                <a:t>إدارة التسجيل الطلابي</a:t>
              </a:r>
              <a:endParaRPr lang="en-US" dirty="0">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a16="http://schemas.microsoft.com/office/drawing/2014/main" id="{CD5D2711-A407-9830-7D67-4DF137AD1970}"/>
                </a:ext>
              </a:extLst>
            </p:cNvPr>
            <p:cNvSpPr/>
            <p:nvPr/>
          </p:nvSpPr>
          <p:spPr>
            <a:xfrm>
              <a:off x="0" y="6446297"/>
              <a:ext cx="4032449" cy="276999"/>
            </a:xfrm>
            <a:prstGeom prst="rect">
              <a:avLst/>
            </a:prstGeom>
          </p:spPr>
          <p:txBody>
            <a:bodyPr wrap="square">
              <a:spAutoFit/>
            </a:bodyPr>
            <a:lstStyle/>
            <a:p>
              <a:pPr algn="l"/>
              <a:r>
                <a:rPr lang="en-US" sz="1200" dirty="0">
                  <a:solidFill>
                    <a:srgbClr val="B68A35"/>
                  </a:solidFill>
                  <a:latin typeface="Sakkal Majalla" panose="02000000000000000000" pitchFamily="2" charset="-78"/>
                  <a:cs typeface="Sakkal Majalla" panose="02000000000000000000" pitchFamily="2" charset="-78"/>
                </a:rPr>
                <a:t>Admissions  Student Department</a:t>
              </a:r>
            </a:p>
          </p:txBody>
        </p:sp>
      </p:grpSp>
      <p:sp>
        <p:nvSpPr>
          <p:cNvPr id="3" name="Title 6">
            <a:extLst>
              <a:ext uri="{FF2B5EF4-FFF2-40B4-BE49-F238E27FC236}">
                <a16:creationId xmlns:a16="http://schemas.microsoft.com/office/drawing/2014/main" id="{F5AE67B1-1EB4-E58D-610E-675A9AA37CC5}"/>
              </a:ext>
            </a:extLst>
          </p:cNvPr>
          <p:cNvSpPr txBox="1">
            <a:spLocks/>
          </p:cNvSpPr>
          <p:nvPr/>
        </p:nvSpPr>
        <p:spPr>
          <a:xfrm>
            <a:off x="1388946" y="1874393"/>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AE" dirty="0">
                <a:latin typeface="Sakkal Majalla" panose="02000000000000000000" pitchFamily="2" charset="-78"/>
                <a:cs typeface="Sakkal Majalla" panose="02000000000000000000" pitchFamily="2" charset="-78"/>
              </a:rPr>
              <a:t>دليل الوثائق الثبوتية </a:t>
            </a:r>
            <a:endParaRPr lang="en-US"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79422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891978" y="1176115"/>
            <a:ext cx="2835438" cy="441943"/>
          </a:xfrm>
          <a:prstGeom prst="rect">
            <a:avLst/>
          </a:prstGeom>
          <a:ln>
            <a:noFill/>
          </a:ln>
        </p:spPr>
        <p:txBody>
          <a:bodyPr lIns="0" tIns="0" rIns="0" bIns="0" anchor="t">
            <a:noAutofit/>
          </a:bodyPr>
          <a:lstStyle>
            <a:lvl1pPr algn="r" defTabSz="914400" rtl="1" eaLnBrk="1" latinLnBrk="0" hangingPunct="1">
              <a:spcBef>
                <a:spcPct val="0"/>
              </a:spcBef>
              <a:buNone/>
              <a:defRPr sz="2500" b="1" i="0" kern="1200" baseline="0">
                <a:solidFill>
                  <a:srgbClr val="B68A35"/>
                </a:solidFill>
                <a:latin typeface="Arial"/>
                <a:ea typeface="+mj-ea"/>
                <a:cs typeface="Arial"/>
              </a:defRPr>
            </a:lvl1pPr>
          </a:lstStyle>
          <a:p>
            <a:pPr algn="ctr"/>
            <a:r>
              <a:rPr lang="ar-AE" sz="2400" u="sng" dirty="0">
                <a:latin typeface="Sakkal Majalla" pitchFamily="2" charset="-78"/>
                <a:cs typeface="Sakkal Majalla" pitchFamily="2" charset="-78"/>
              </a:rPr>
              <a:t>الطلبة المواطنين</a:t>
            </a:r>
            <a:r>
              <a:rPr lang="en-US" sz="2400" u="sng" dirty="0">
                <a:latin typeface="Sakkal Majalla" pitchFamily="2" charset="-78"/>
                <a:cs typeface="Sakkal Majalla" pitchFamily="2" charset="-78"/>
              </a:rPr>
              <a:t> </a:t>
            </a:r>
            <a:endParaRPr lang="en-GB" sz="2400" u="sng" dirty="0">
              <a:latin typeface="Sakkal Majalla" pitchFamily="2" charset="-78"/>
              <a:cs typeface="Sakkal Majalla" pitchFamily="2" charset="-78"/>
            </a:endParaRPr>
          </a:p>
        </p:txBody>
      </p:sp>
      <p:sp>
        <p:nvSpPr>
          <p:cNvPr id="6" name="Rectangle 5"/>
          <p:cNvSpPr/>
          <p:nvPr/>
        </p:nvSpPr>
        <p:spPr>
          <a:xfrm>
            <a:off x="1735727" y="1156453"/>
            <a:ext cx="1824300" cy="461605"/>
          </a:xfrm>
          <a:prstGeom prst="rect">
            <a:avLst/>
          </a:prstGeom>
        </p:spPr>
        <p:txBody>
          <a:bodyPr wrap="none">
            <a:spAutoFit/>
          </a:bodyPr>
          <a:lstStyle/>
          <a:p>
            <a:r>
              <a:rPr lang="en-US" sz="2400" b="1" u="sng" dirty="0">
                <a:solidFill>
                  <a:srgbClr val="B68A35"/>
                </a:solidFill>
                <a:latin typeface="Sakkal Majalla" panose="02000000000000000000" pitchFamily="2" charset="-78"/>
                <a:ea typeface="+mj-ea"/>
                <a:cs typeface="Sakkal Majalla" panose="02000000000000000000" pitchFamily="2" charset="-78"/>
              </a:rPr>
              <a:t>Emirati Student </a:t>
            </a:r>
          </a:p>
        </p:txBody>
      </p:sp>
      <p:sp>
        <p:nvSpPr>
          <p:cNvPr id="9" name="TextBox 8"/>
          <p:cNvSpPr txBox="1"/>
          <p:nvPr/>
        </p:nvSpPr>
        <p:spPr>
          <a:xfrm>
            <a:off x="7287727" y="1753919"/>
            <a:ext cx="3921436" cy="104630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1">
            <a:spAutoFit/>
          </a:bodyPr>
          <a:lstStyle/>
          <a:p>
            <a:pPr algn="ctr"/>
            <a:r>
              <a:rPr lang="ar-AE" sz="2000" b="1" u="sng" dirty="0">
                <a:solidFill>
                  <a:srgbClr val="B68A35"/>
                </a:solidFill>
                <a:latin typeface="Sakkal Majalla" panose="02000000000000000000" pitchFamily="2" charset="-78"/>
                <a:cs typeface="Sakkal Majalla" panose="02000000000000000000" pitchFamily="2" charset="-78"/>
              </a:rPr>
              <a:t> جواز السفر</a:t>
            </a:r>
            <a:endParaRPr lang="ar-AE" sz="2000" b="1" u="sng" dirty="0">
              <a:solidFill>
                <a:schemeClr val="tx1"/>
              </a:solidFill>
              <a:latin typeface="Sakkal Majalla" panose="02000000000000000000" pitchFamily="2" charset="-78"/>
              <a:cs typeface="Sakkal Majalla" panose="02000000000000000000" pitchFamily="2" charset="-78"/>
            </a:endParaRPr>
          </a:p>
          <a:p>
            <a:pPr algn="r"/>
            <a:r>
              <a:rPr lang="ar-AE" sz="1400" b="1" dirty="0">
                <a:solidFill>
                  <a:schemeClr val="tx1"/>
                </a:solidFill>
                <a:latin typeface="Sakkal Majalla" panose="02000000000000000000" pitchFamily="2" charset="-78"/>
                <a:cs typeface="Sakkal Majalla" panose="02000000000000000000" pitchFamily="2" charset="-78"/>
              </a:rPr>
              <a:t> </a:t>
            </a:r>
            <a:r>
              <a:rPr lang="ar-AE" sz="1400" dirty="0">
                <a:solidFill>
                  <a:schemeClr val="tx1"/>
                </a:solidFill>
                <a:latin typeface="Sakkal Majalla" pitchFamily="2" charset="-78"/>
                <a:cs typeface="Sakkal Majalla" pitchFamily="2" charset="-78"/>
              </a:rPr>
              <a:t>يجب أن تكون النسخة المحملة واضحة و سارية المفعول تحتوي على صفحة بيانات الطالب وصفحة الإضبارة و الرقم الموحد، </a:t>
            </a:r>
            <a:r>
              <a:rPr lang="ar-AE" sz="1400" b="1" dirty="0">
                <a:solidFill>
                  <a:schemeClr val="tx1"/>
                </a:solidFill>
                <a:latin typeface="Sakkal Majalla" pitchFamily="2" charset="-78"/>
                <a:cs typeface="Sakkal Majalla" pitchFamily="2" charset="-78"/>
              </a:rPr>
              <a:t>وفي حال عدم توفر احدى الصفحتين لن يتم اعتماد الوثيقة</a:t>
            </a:r>
            <a:endParaRPr lang="en-US" sz="1400" b="1" dirty="0">
              <a:solidFill>
                <a:schemeClr val="tx1"/>
              </a:solidFill>
              <a:latin typeface="Sakkal Majalla" pitchFamily="2" charset="-78"/>
              <a:cs typeface="Sakkal Majalla" pitchFamily="2" charset="-78"/>
            </a:endParaRPr>
          </a:p>
        </p:txBody>
      </p:sp>
      <p:sp>
        <p:nvSpPr>
          <p:cNvPr id="10" name="Rectangle 9"/>
          <p:cNvSpPr/>
          <p:nvPr/>
        </p:nvSpPr>
        <p:spPr>
          <a:xfrm>
            <a:off x="751670" y="1757703"/>
            <a:ext cx="4625378" cy="1046304"/>
          </a:xfrm>
          <a:prstGeom prst="rect">
            <a:avLst/>
          </a:prstGeom>
        </p:spPr>
        <p:txBody>
          <a:bodyPr wrap="square">
            <a:spAutoFit/>
          </a:bodyPr>
          <a:lstStyle/>
          <a:p>
            <a:pPr lvl="0" algn="ctr"/>
            <a:r>
              <a:rPr lang="en-US" sz="2000" b="1" u="sng" dirty="0">
                <a:solidFill>
                  <a:srgbClr val="B68A35"/>
                </a:solidFill>
                <a:latin typeface="Sakkal Majalla" panose="02000000000000000000" pitchFamily="2" charset="-78"/>
                <a:cs typeface="Sakkal Majalla" panose="02000000000000000000" pitchFamily="2" charset="-78"/>
              </a:rPr>
              <a:t>Passport</a:t>
            </a:r>
            <a:r>
              <a:rPr lang="en-US" sz="2000" dirty="0">
                <a:solidFill>
                  <a:srgbClr val="B68A35"/>
                </a:solidFill>
                <a:latin typeface="Sakkal Majalla" panose="02000000000000000000" pitchFamily="2" charset="-78"/>
                <a:cs typeface="Sakkal Majalla" panose="02000000000000000000" pitchFamily="2" charset="-78"/>
              </a:rPr>
              <a:t> </a:t>
            </a:r>
          </a:p>
          <a:p>
            <a:pPr lvl="0" algn="l"/>
            <a:r>
              <a:rPr lang="en-US" sz="1400" dirty="0">
                <a:latin typeface="Sakkal Majalla" panose="02000000000000000000" pitchFamily="2" charset="-78"/>
                <a:cs typeface="Sakkal Majalla" panose="02000000000000000000" pitchFamily="2" charset="-78"/>
              </a:rPr>
              <a:t>A clear copy of valid passport with student’s page, unified number and Al </a:t>
            </a:r>
            <a:r>
              <a:rPr lang="en-US" sz="1400" dirty="0" err="1">
                <a:latin typeface="Sakkal Majalla" panose="02000000000000000000" pitchFamily="2" charset="-78"/>
                <a:cs typeface="Sakkal Majalla" panose="02000000000000000000" pitchFamily="2" charset="-78"/>
              </a:rPr>
              <a:t>Ethbara</a:t>
            </a:r>
            <a:r>
              <a:rPr lang="en-US" sz="1400" dirty="0">
                <a:latin typeface="Sakkal Majalla" panose="02000000000000000000" pitchFamily="2" charset="-78"/>
                <a:cs typeface="Sakkal Majalla" panose="02000000000000000000" pitchFamily="2" charset="-78"/>
              </a:rPr>
              <a:t>. If any of the pages are missing in the application, the document will not be considered as complete</a:t>
            </a:r>
            <a:endParaRPr lang="ar-AE" sz="1400" dirty="0">
              <a:latin typeface="Sakkal Majalla" panose="02000000000000000000" pitchFamily="2" charset="-78"/>
              <a:cs typeface="Sakkal Majalla" panose="02000000000000000000" pitchFamily="2" charset="-78"/>
            </a:endParaRPr>
          </a:p>
        </p:txBody>
      </p:sp>
      <p:sp>
        <p:nvSpPr>
          <p:cNvPr id="11" name="TextBox 10"/>
          <p:cNvSpPr txBox="1"/>
          <p:nvPr/>
        </p:nvSpPr>
        <p:spPr>
          <a:xfrm>
            <a:off x="9537763" y="3516070"/>
            <a:ext cx="1671398" cy="224647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1">
            <a:spAutoFit/>
          </a:bodyPr>
          <a:lstStyle/>
          <a:p>
            <a:pPr algn="ctr"/>
            <a:r>
              <a:rPr lang="ar-AE" sz="1400" b="1" dirty="0">
                <a:solidFill>
                  <a:srgbClr val="FF0000"/>
                </a:solidFill>
                <a:latin typeface="Sakkal Majalla" pitchFamily="2" charset="-78"/>
                <a:cs typeface="Sakkal Majalla" pitchFamily="2" charset="-78"/>
              </a:rPr>
              <a:t>ملاحظة:-</a:t>
            </a:r>
          </a:p>
          <a:p>
            <a:pPr marL="285721" indent="-285721" algn="r" rtl="1">
              <a:buFont typeface="Arial" panose="020B0604020202020204" pitchFamily="34" charset="0"/>
              <a:buChar char="•"/>
            </a:pPr>
            <a:r>
              <a:rPr lang="ar-AE" sz="1400" dirty="0">
                <a:solidFill>
                  <a:schemeClr val="tx1"/>
                </a:solidFill>
                <a:latin typeface="Sakkal Majalla" pitchFamily="2" charset="-78"/>
                <a:cs typeface="Sakkal Majalla" pitchFamily="2" charset="-78"/>
              </a:rPr>
              <a:t>اذا كان جواز السفر منتهي, يرجى تجديد الجواز قبل البدء بتعبئة طلب الالتحاق.</a:t>
            </a:r>
          </a:p>
          <a:p>
            <a:pPr marL="285721" indent="-285721" algn="r" rtl="1">
              <a:buFont typeface="Arial" panose="020B0604020202020204" pitchFamily="34" charset="0"/>
              <a:buChar char="•"/>
            </a:pPr>
            <a:r>
              <a:rPr lang="ar-AE" sz="1400" dirty="0">
                <a:solidFill>
                  <a:schemeClr val="tx1"/>
                </a:solidFill>
                <a:latin typeface="Sakkal Majalla" pitchFamily="2" charset="-78"/>
                <a:cs typeface="Sakkal Majalla" pitchFamily="2" charset="-78"/>
              </a:rPr>
              <a:t>لحاملي الجواز الدبلوماسي و الجواز الخاص من الضروري ارفاق صفحة الرقم الموحد</a:t>
            </a:r>
            <a:endParaRPr lang="en-US" sz="1400" dirty="0">
              <a:solidFill>
                <a:schemeClr val="tx1"/>
              </a:solidFill>
              <a:latin typeface="Sakkal Majalla" pitchFamily="2" charset="-78"/>
              <a:cs typeface="Sakkal Majalla" pitchFamily="2" charset="-78"/>
            </a:endParaRPr>
          </a:p>
        </p:txBody>
      </p: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064360" y="2996245"/>
            <a:ext cx="3040815" cy="3065287"/>
          </a:xfrm>
          <a:prstGeom prst="rect">
            <a:avLst/>
          </a:prstGeom>
          <a:ln>
            <a:noFill/>
          </a:ln>
          <a:effectLst>
            <a:outerShdw blurRad="190500" algn="tl" rotWithShape="0">
              <a:srgbClr val="000000">
                <a:alpha val="70000"/>
              </a:srgbClr>
            </a:outerShdw>
          </a:effectLst>
        </p:spPr>
      </p:pic>
      <p:pic>
        <p:nvPicPr>
          <p:cNvPr id="14" name="Picture 13"/>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707867" y="2996245"/>
            <a:ext cx="2184110" cy="3065285"/>
          </a:xfrm>
          <a:prstGeom prst="rect">
            <a:avLst/>
          </a:prstGeom>
          <a:ln>
            <a:noFill/>
          </a:ln>
          <a:effectLst>
            <a:outerShdw blurRad="190500" algn="tl" rotWithShape="0">
              <a:srgbClr val="000000">
                <a:alpha val="70000"/>
              </a:srgbClr>
            </a:outerShdw>
          </a:effectLst>
        </p:spPr>
      </p:pic>
      <p:pic>
        <p:nvPicPr>
          <p:cNvPr id="12" name="Picture 11">
            <a:extLst>
              <a:ext uri="{FF2B5EF4-FFF2-40B4-BE49-F238E27FC236}">
                <a16:creationId xmlns:a16="http://schemas.microsoft.com/office/drawing/2014/main" id="{814B1330-6D49-476F-A6E4-83BA245B53C6}"/>
              </a:ext>
            </a:extLst>
          </p:cNvPr>
          <p:cNvPicPr>
            <a:picLocks noChangeAspect="1"/>
          </p:cNvPicPr>
          <p:nvPr/>
        </p:nvPicPr>
        <p:blipFill>
          <a:blip r:embed="rId6"/>
          <a:stretch>
            <a:fillRect/>
          </a:stretch>
        </p:blipFill>
        <p:spPr>
          <a:xfrm>
            <a:off x="3584984" y="447"/>
            <a:ext cx="5022032" cy="1364388"/>
          </a:xfrm>
          <a:prstGeom prst="rect">
            <a:avLst/>
          </a:prstGeom>
        </p:spPr>
      </p:pic>
      <p:grpSp>
        <p:nvGrpSpPr>
          <p:cNvPr id="16" name="Group 15">
            <a:extLst>
              <a:ext uri="{FF2B5EF4-FFF2-40B4-BE49-F238E27FC236}">
                <a16:creationId xmlns:a16="http://schemas.microsoft.com/office/drawing/2014/main" id="{DE6284A0-3362-413E-B3D3-0932386F07FC}"/>
              </a:ext>
            </a:extLst>
          </p:cNvPr>
          <p:cNvGrpSpPr/>
          <p:nvPr/>
        </p:nvGrpSpPr>
        <p:grpSpPr>
          <a:xfrm>
            <a:off x="1659055" y="6400892"/>
            <a:ext cx="8401239" cy="307777"/>
            <a:chOff x="0" y="6430907"/>
            <a:chExt cx="8402332" cy="307817"/>
          </a:xfrm>
        </p:grpSpPr>
        <p:sp>
          <p:nvSpPr>
            <p:cNvPr id="17" name="Rectangle 16">
              <a:extLst>
                <a:ext uri="{FF2B5EF4-FFF2-40B4-BE49-F238E27FC236}">
                  <a16:creationId xmlns:a16="http://schemas.microsoft.com/office/drawing/2014/main" id="{D6600D3D-9272-4712-9568-3A61670A9880}"/>
                </a:ext>
              </a:extLst>
            </p:cNvPr>
            <p:cNvSpPr/>
            <p:nvPr/>
          </p:nvSpPr>
          <p:spPr>
            <a:xfrm>
              <a:off x="7092187" y="6430907"/>
              <a:ext cx="1310145" cy="307817"/>
            </a:xfrm>
            <a:prstGeom prst="rect">
              <a:avLst/>
            </a:prstGeom>
          </p:spPr>
          <p:txBody>
            <a:bodyPr wrap="none">
              <a:spAutoFit/>
            </a:bodyPr>
            <a:lstStyle/>
            <a:p>
              <a:r>
                <a:rPr lang="ar-SA" sz="1400" dirty="0">
                  <a:solidFill>
                    <a:srgbClr val="B68A35"/>
                  </a:solidFill>
                  <a:latin typeface="Sakkal Majalla" panose="02000000000000000000" pitchFamily="2" charset="-78"/>
                  <a:ea typeface="Calibri" panose="020F0502020204030204" pitchFamily="34" charset="0"/>
                  <a:cs typeface="Sakkal Majalla" panose="02000000000000000000" pitchFamily="2" charset="-78"/>
                </a:rPr>
                <a:t>إدارة التسجيل الطلابي</a:t>
              </a:r>
              <a:endParaRPr lang="en-US" dirty="0">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4382F4CE-90E3-4DEB-A1B5-E02E388DE62D}"/>
                </a:ext>
              </a:extLst>
            </p:cNvPr>
            <p:cNvSpPr/>
            <p:nvPr/>
          </p:nvSpPr>
          <p:spPr>
            <a:xfrm>
              <a:off x="0" y="6446297"/>
              <a:ext cx="4032449" cy="276999"/>
            </a:xfrm>
            <a:prstGeom prst="rect">
              <a:avLst/>
            </a:prstGeom>
          </p:spPr>
          <p:txBody>
            <a:bodyPr wrap="square">
              <a:spAutoFit/>
            </a:bodyPr>
            <a:lstStyle/>
            <a:p>
              <a:pPr algn="l"/>
              <a:r>
                <a:rPr lang="en-US" sz="1200" dirty="0">
                  <a:solidFill>
                    <a:srgbClr val="B68A35"/>
                  </a:solidFill>
                  <a:latin typeface="Sakkal Majalla" panose="02000000000000000000" pitchFamily="2" charset="-78"/>
                  <a:cs typeface="Sakkal Majalla" panose="02000000000000000000" pitchFamily="2" charset="-78"/>
                </a:rPr>
                <a:t>Admissions Student Department</a:t>
              </a:r>
            </a:p>
          </p:txBody>
        </p:sp>
      </p:grpSp>
      <p:sp>
        <p:nvSpPr>
          <p:cNvPr id="2" name="Rectangle 1">
            <a:extLst>
              <a:ext uri="{FF2B5EF4-FFF2-40B4-BE49-F238E27FC236}">
                <a16:creationId xmlns:a16="http://schemas.microsoft.com/office/drawing/2014/main" id="{A5411F3F-F24C-4EF8-AB8C-79DFCE0892EB}"/>
              </a:ext>
            </a:extLst>
          </p:cNvPr>
          <p:cNvSpPr/>
          <p:nvPr/>
        </p:nvSpPr>
        <p:spPr>
          <a:xfrm>
            <a:off x="615177" y="3516068"/>
            <a:ext cx="2241103" cy="1600230"/>
          </a:xfrm>
          <a:prstGeom prst="rect">
            <a:avLst/>
          </a:prstGeom>
        </p:spPr>
        <p:txBody>
          <a:bodyPr wrap="square">
            <a:spAutoFit/>
          </a:bodyPr>
          <a:lstStyle/>
          <a:p>
            <a:pPr algn="l" rtl="0"/>
            <a:r>
              <a:rPr lang="en-US" sz="1400" dirty="0">
                <a:solidFill>
                  <a:srgbClr val="FF0000"/>
                </a:solidFill>
                <a:latin typeface="Sakkal Majalla" panose="02000000000000000000" pitchFamily="2" charset="-78"/>
                <a:cs typeface="Sakkal Majalla" panose="02000000000000000000" pitchFamily="2" charset="-78"/>
              </a:rPr>
              <a:t>Note</a:t>
            </a:r>
            <a:r>
              <a:rPr lang="en-US" sz="1400" dirty="0">
                <a:latin typeface="Sakkal Majalla" panose="02000000000000000000" pitchFamily="2" charset="-78"/>
                <a:cs typeface="Sakkal Majalla" panose="02000000000000000000" pitchFamily="2" charset="-78"/>
              </a:rPr>
              <a:t>: </a:t>
            </a:r>
          </a:p>
          <a:p>
            <a:pPr marL="285721" indent="-285721">
              <a:buFont typeface="Arial" panose="020B0604020202020204" pitchFamily="34" charset="0"/>
              <a:buChar char="•"/>
            </a:pPr>
            <a:r>
              <a:rPr lang="en-US" sz="1400" dirty="0">
                <a:latin typeface="Sakkal Majalla" panose="02000000000000000000" pitchFamily="2" charset="-78"/>
                <a:cs typeface="Sakkal Majalla" panose="02000000000000000000" pitchFamily="2" charset="-78"/>
              </a:rPr>
              <a:t>If the passport is expired, please renew the passport before filling out the application</a:t>
            </a:r>
          </a:p>
          <a:p>
            <a:pPr marL="285721" indent="-285721">
              <a:buFont typeface="Arial" panose="020B0604020202020204" pitchFamily="34" charset="0"/>
              <a:buChar char="•"/>
            </a:pPr>
            <a:r>
              <a:rPr lang="en-US" sz="1400" dirty="0">
                <a:latin typeface="Sakkal Majalla" panose="02000000000000000000" pitchFamily="2" charset="-78"/>
                <a:cs typeface="Sakkal Majalla" panose="02000000000000000000" pitchFamily="2" charset="-78"/>
              </a:rPr>
              <a:t>Holders of Diplomatic/Private passport MUST submit the unified number and Al </a:t>
            </a:r>
            <a:r>
              <a:rPr lang="en-US" sz="1400" dirty="0" err="1">
                <a:latin typeface="Sakkal Majalla" panose="02000000000000000000" pitchFamily="2" charset="-78"/>
                <a:cs typeface="Sakkal Majalla" panose="02000000000000000000" pitchFamily="2" charset="-78"/>
              </a:rPr>
              <a:t>Ethbara</a:t>
            </a:r>
            <a:endParaRPr lang="en-US" sz="1400" dirty="0">
              <a:latin typeface="Sakkal Majalla" panose="02000000000000000000" pitchFamily="2" charset="-78"/>
              <a:cs typeface="Sakkal Majalla" panose="02000000000000000000" pitchFamily="2" charset="-78"/>
            </a:endParaRPr>
          </a:p>
        </p:txBody>
      </p:sp>
      <p:pic>
        <p:nvPicPr>
          <p:cNvPr id="3" name="Picture 2">
            <a:extLst>
              <a:ext uri="{FF2B5EF4-FFF2-40B4-BE49-F238E27FC236}">
                <a16:creationId xmlns:a16="http://schemas.microsoft.com/office/drawing/2014/main" id="{FC1C586B-8441-A9F9-9716-9BA46A34F5B0}"/>
              </a:ext>
            </a:extLst>
          </p:cNvPr>
          <p:cNvPicPr>
            <a:picLocks noChangeAspect="1"/>
          </p:cNvPicPr>
          <p:nvPr/>
        </p:nvPicPr>
        <p:blipFill>
          <a:blip r:embed="rId7"/>
          <a:stretch>
            <a:fillRect/>
          </a:stretch>
        </p:blipFill>
        <p:spPr>
          <a:xfrm>
            <a:off x="9175" y="1"/>
            <a:ext cx="12192000" cy="6857999"/>
          </a:xfrm>
          <a:prstGeom prst="rect">
            <a:avLst/>
          </a:prstGeom>
        </p:spPr>
      </p:pic>
    </p:spTree>
    <p:extLst>
      <p:ext uri="{BB962C8B-B14F-4D97-AF65-F5344CB8AC3E}">
        <p14:creationId xmlns:p14="http://schemas.microsoft.com/office/powerpoint/2010/main" val="65819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11679" y="1277869"/>
            <a:ext cx="4259905" cy="8924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AE" sz="2000" b="1" dirty="0">
                <a:solidFill>
                  <a:srgbClr val="FF0000"/>
                </a:solidFill>
                <a:latin typeface="Sakkal Majalla" panose="02000000000000000000" pitchFamily="2" charset="-78"/>
                <a:cs typeface="Sakkal Majalla" panose="02000000000000000000" pitchFamily="2" charset="-78"/>
              </a:rPr>
              <a:t> </a:t>
            </a:r>
            <a:r>
              <a:rPr lang="ar-AE" sz="2000" b="1" u="sng" dirty="0">
                <a:solidFill>
                  <a:srgbClr val="B68A35"/>
                </a:solidFill>
                <a:latin typeface="Sakkal Majalla" panose="02000000000000000000" pitchFamily="2" charset="-78"/>
                <a:cs typeface="Sakkal Majalla" panose="02000000000000000000" pitchFamily="2" charset="-78"/>
              </a:rPr>
              <a:t>بطاقة الهوية</a:t>
            </a:r>
          </a:p>
          <a:p>
            <a:pPr lvl="0" algn="ctr"/>
            <a:r>
              <a:rPr lang="ar-AE" sz="2000" b="1" dirty="0">
                <a:solidFill>
                  <a:srgbClr val="FF0000"/>
                </a:solidFill>
                <a:latin typeface="Sakkal Majalla" panose="02000000000000000000" pitchFamily="2" charset="-78"/>
                <a:cs typeface="Sakkal Majalla" panose="02000000000000000000" pitchFamily="2" charset="-78"/>
              </a:rPr>
              <a:t> </a:t>
            </a:r>
            <a:r>
              <a:rPr lang="ar-AE" sz="1600" dirty="0">
                <a:solidFill>
                  <a:schemeClr val="tx1"/>
                </a:solidFill>
                <a:latin typeface="Sakkal Majalla" pitchFamily="2" charset="-78"/>
                <a:cs typeface="Sakkal Majalla" pitchFamily="2" charset="-78"/>
              </a:rPr>
              <a:t>يجب أن تكون النسخة المحملة واضحة من الجانبين و سارية المفعول، </a:t>
            </a:r>
            <a:r>
              <a:rPr lang="ar-AE" sz="1600" b="1" dirty="0">
                <a:solidFill>
                  <a:schemeClr val="tx1"/>
                </a:solidFill>
                <a:latin typeface="Sakkal Majalla" pitchFamily="2" charset="-78"/>
                <a:cs typeface="Sakkal Majalla" pitchFamily="2" charset="-78"/>
              </a:rPr>
              <a:t>وفي حال عدم توفر احدى الصفحتين لن يتم اعتماد الوثيقة</a:t>
            </a:r>
            <a:endParaRPr lang="en-US" sz="1600" b="1" dirty="0">
              <a:solidFill>
                <a:schemeClr val="tx1"/>
              </a:solidFill>
              <a:latin typeface="Sakkal Majalla" pitchFamily="2" charset="-78"/>
              <a:cs typeface="Sakkal Majalla" pitchFamily="2" charset="-78"/>
            </a:endParaRPr>
          </a:p>
        </p:txBody>
      </p:sp>
      <p:sp>
        <p:nvSpPr>
          <p:cNvPr id="7" name="Rectangle 6"/>
          <p:cNvSpPr/>
          <p:nvPr/>
        </p:nvSpPr>
        <p:spPr>
          <a:xfrm>
            <a:off x="151407" y="1075163"/>
            <a:ext cx="4882498" cy="1384815"/>
          </a:xfrm>
          <a:prstGeom prst="rect">
            <a:avLst/>
          </a:prstGeom>
        </p:spPr>
        <p:txBody>
          <a:bodyPr wrap="square">
            <a:spAutoFit/>
          </a:bodyPr>
          <a:lstStyle/>
          <a:p>
            <a:pPr algn="ctr"/>
            <a:r>
              <a:rPr lang="en-US" sz="2000" b="1" u="sng" dirty="0">
                <a:solidFill>
                  <a:srgbClr val="B68A35"/>
                </a:solidFill>
                <a:latin typeface="Sakkal Majalla" panose="02000000000000000000" pitchFamily="2" charset="-78"/>
                <a:cs typeface="Sakkal Majalla" panose="02000000000000000000" pitchFamily="2" charset="-78"/>
              </a:rPr>
              <a:t>Emirates ID</a:t>
            </a:r>
            <a:endParaRPr lang="en-US" sz="2000" dirty="0">
              <a:latin typeface="Sakkal Majalla" panose="02000000000000000000" pitchFamily="2" charset="-78"/>
              <a:cs typeface="Sakkal Majalla" panose="02000000000000000000" pitchFamily="2" charset="-78"/>
            </a:endParaRPr>
          </a:p>
          <a:p>
            <a:pPr lvl="0" algn="ctr"/>
            <a:r>
              <a:rPr lang="en-US" sz="1600" dirty="0">
                <a:latin typeface="Sakkal Majalla" panose="02000000000000000000" pitchFamily="2" charset="-78"/>
                <a:cs typeface="Sakkal Majalla" panose="02000000000000000000" pitchFamily="2" charset="-78"/>
              </a:rPr>
              <a:t>A clear copy of valid Emirates ID card </a:t>
            </a:r>
          </a:p>
          <a:p>
            <a:pPr lvl="0" algn="ctr"/>
            <a:r>
              <a:rPr lang="en-US" sz="1600" dirty="0">
                <a:latin typeface="Sakkal Majalla" panose="02000000000000000000" pitchFamily="2" charset="-78"/>
                <a:cs typeface="Sakkal Majalla" panose="02000000000000000000" pitchFamily="2" charset="-78"/>
              </a:rPr>
              <a:t>(both </a:t>
            </a:r>
            <a:r>
              <a:rPr lang="en-US" sz="1600" i="1" dirty="0">
                <a:latin typeface="Sakkal Majalla" panose="02000000000000000000" pitchFamily="2" charset="-78"/>
                <a:cs typeface="Sakkal Majalla" panose="02000000000000000000" pitchFamily="2" charset="-78"/>
              </a:rPr>
              <a:t>sides</a:t>
            </a:r>
            <a:r>
              <a:rPr lang="en-US" sz="1600" dirty="0">
                <a:latin typeface="Sakkal Majalla" panose="02000000000000000000" pitchFamily="2" charset="-78"/>
                <a:cs typeface="Sakkal Majalla" panose="02000000000000000000" pitchFamily="2" charset="-78"/>
              </a:rPr>
              <a:t>)</a:t>
            </a:r>
          </a:p>
          <a:p>
            <a:pPr lvl="0" algn="ctr"/>
            <a:r>
              <a:rPr lang="en-US" sz="1600" dirty="0">
                <a:latin typeface="Sakkal Majalla" panose="02000000000000000000" pitchFamily="2" charset="-78"/>
                <a:cs typeface="Sakkal Majalla" panose="02000000000000000000" pitchFamily="2" charset="-78"/>
              </a:rPr>
              <a:t>If any of the pages are missing in the application, the document will not be considered as complete </a:t>
            </a:r>
            <a:endParaRPr lang="ar-AE" sz="1600" dirty="0">
              <a:latin typeface="Sakkal Majalla" panose="02000000000000000000" pitchFamily="2" charset="-78"/>
              <a:cs typeface="Sakkal Majalla" panose="02000000000000000000" pitchFamily="2" charset="-78"/>
            </a:endParaRPr>
          </a:p>
        </p:txBody>
      </p:sp>
      <p:pic>
        <p:nvPicPr>
          <p:cNvPr id="12" name="Picture 11">
            <a:extLst>
              <a:ext uri="{FF2B5EF4-FFF2-40B4-BE49-F238E27FC236}">
                <a16:creationId xmlns:a16="http://schemas.microsoft.com/office/drawing/2014/main" id="{2610DFF9-1493-429F-BC54-1221B43C19B4}"/>
              </a:ext>
            </a:extLst>
          </p:cNvPr>
          <p:cNvPicPr>
            <a:picLocks noChangeAspect="1"/>
          </p:cNvPicPr>
          <p:nvPr/>
        </p:nvPicPr>
        <p:blipFill>
          <a:blip r:embed="rId2"/>
          <a:stretch>
            <a:fillRect/>
          </a:stretch>
        </p:blipFill>
        <p:spPr>
          <a:xfrm>
            <a:off x="3759555" y="447"/>
            <a:ext cx="5022032" cy="1364388"/>
          </a:xfrm>
          <a:prstGeom prst="rect">
            <a:avLst/>
          </a:prstGeom>
        </p:spPr>
      </p:pic>
      <p:pic>
        <p:nvPicPr>
          <p:cNvPr id="13" name="Picture 12" descr="A close-up of a card&#10;&#10;Description automatically generated">
            <a:extLst>
              <a:ext uri="{FF2B5EF4-FFF2-40B4-BE49-F238E27FC236}">
                <a16:creationId xmlns:a16="http://schemas.microsoft.com/office/drawing/2014/main" id="{89F99872-4627-428C-AB57-519AE913B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5080" y="2251116"/>
            <a:ext cx="3570982" cy="4374026"/>
          </a:xfrm>
          <a:prstGeom prst="rect">
            <a:avLst/>
          </a:prstGeom>
        </p:spPr>
      </p:pic>
      <p:pic>
        <p:nvPicPr>
          <p:cNvPr id="2" name="Picture 1">
            <a:extLst>
              <a:ext uri="{FF2B5EF4-FFF2-40B4-BE49-F238E27FC236}">
                <a16:creationId xmlns:a16="http://schemas.microsoft.com/office/drawing/2014/main" id="{44A83138-8D79-DAD3-27DA-8B791D76F3CF}"/>
              </a:ext>
            </a:extLst>
          </p:cNvPr>
          <p:cNvPicPr>
            <a:picLocks noChangeAspect="1"/>
          </p:cNvPicPr>
          <p:nvPr/>
        </p:nvPicPr>
        <p:blipFill>
          <a:blip r:embed="rId4"/>
          <a:stretch>
            <a:fillRect/>
          </a:stretch>
        </p:blipFill>
        <p:spPr>
          <a:xfrm>
            <a:off x="0" y="-1"/>
            <a:ext cx="12192000" cy="6857999"/>
          </a:xfrm>
          <a:prstGeom prst="rect">
            <a:avLst/>
          </a:prstGeom>
        </p:spPr>
      </p:pic>
      <p:grpSp>
        <p:nvGrpSpPr>
          <p:cNvPr id="8" name="Group 7">
            <a:extLst>
              <a:ext uri="{FF2B5EF4-FFF2-40B4-BE49-F238E27FC236}">
                <a16:creationId xmlns:a16="http://schemas.microsoft.com/office/drawing/2014/main" id="{7957B8DB-C6A7-0720-E830-597DAE09A0E6}"/>
              </a:ext>
            </a:extLst>
          </p:cNvPr>
          <p:cNvGrpSpPr/>
          <p:nvPr/>
        </p:nvGrpSpPr>
        <p:grpSpPr>
          <a:xfrm>
            <a:off x="1659055" y="6400892"/>
            <a:ext cx="8401239" cy="307777"/>
            <a:chOff x="0" y="6430907"/>
            <a:chExt cx="8402332" cy="307817"/>
          </a:xfrm>
        </p:grpSpPr>
        <p:sp>
          <p:nvSpPr>
            <p:cNvPr id="14" name="Rectangle 13">
              <a:extLst>
                <a:ext uri="{FF2B5EF4-FFF2-40B4-BE49-F238E27FC236}">
                  <a16:creationId xmlns:a16="http://schemas.microsoft.com/office/drawing/2014/main" id="{D681795E-F1E6-A188-F750-5E1BED8E2493}"/>
                </a:ext>
              </a:extLst>
            </p:cNvPr>
            <p:cNvSpPr/>
            <p:nvPr/>
          </p:nvSpPr>
          <p:spPr>
            <a:xfrm>
              <a:off x="7092187" y="6430907"/>
              <a:ext cx="1310145" cy="307817"/>
            </a:xfrm>
            <a:prstGeom prst="rect">
              <a:avLst/>
            </a:prstGeom>
          </p:spPr>
          <p:txBody>
            <a:bodyPr wrap="none">
              <a:spAutoFit/>
            </a:bodyPr>
            <a:lstStyle/>
            <a:p>
              <a:r>
                <a:rPr lang="ar-SA" sz="1400" dirty="0">
                  <a:solidFill>
                    <a:srgbClr val="B68A35"/>
                  </a:solidFill>
                  <a:latin typeface="Sakkal Majalla" panose="02000000000000000000" pitchFamily="2" charset="-78"/>
                  <a:ea typeface="Calibri" panose="020F0502020204030204" pitchFamily="34" charset="0"/>
                  <a:cs typeface="Sakkal Majalla" panose="02000000000000000000" pitchFamily="2" charset="-78"/>
                </a:rPr>
                <a:t>إدارة التسجيل الطلابي</a:t>
              </a:r>
              <a:endParaRPr lang="en-US" dirty="0">
                <a:latin typeface="Sakkal Majalla" panose="02000000000000000000" pitchFamily="2" charset="-78"/>
                <a:cs typeface="Sakkal Majalla" panose="02000000000000000000" pitchFamily="2" charset="-78"/>
              </a:endParaRPr>
            </a:p>
          </p:txBody>
        </p:sp>
        <p:sp>
          <p:nvSpPr>
            <p:cNvPr id="15" name="Rectangle 14">
              <a:extLst>
                <a:ext uri="{FF2B5EF4-FFF2-40B4-BE49-F238E27FC236}">
                  <a16:creationId xmlns:a16="http://schemas.microsoft.com/office/drawing/2014/main" id="{C29C549B-82F4-5CA7-B27C-D9052B61AEEF}"/>
                </a:ext>
              </a:extLst>
            </p:cNvPr>
            <p:cNvSpPr/>
            <p:nvPr/>
          </p:nvSpPr>
          <p:spPr>
            <a:xfrm>
              <a:off x="0" y="6446297"/>
              <a:ext cx="4032449" cy="276999"/>
            </a:xfrm>
            <a:prstGeom prst="rect">
              <a:avLst/>
            </a:prstGeom>
          </p:spPr>
          <p:txBody>
            <a:bodyPr wrap="square">
              <a:spAutoFit/>
            </a:bodyPr>
            <a:lstStyle/>
            <a:p>
              <a:pPr algn="l"/>
              <a:r>
                <a:rPr lang="en-US" sz="1200" dirty="0">
                  <a:solidFill>
                    <a:srgbClr val="B68A35"/>
                  </a:solidFill>
                  <a:latin typeface="Sakkal Majalla" panose="02000000000000000000" pitchFamily="2" charset="-78"/>
                  <a:cs typeface="Sakkal Majalla" panose="02000000000000000000" pitchFamily="2" charset="-78"/>
                </a:rPr>
                <a:t>Admissions Student Department</a:t>
              </a:r>
            </a:p>
          </p:txBody>
        </p:sp>
      </p:grpSp>
    </p:spTree>
    <p:extLst>
      <p:ext uri="{BB962C8B-B14F-4D97-AF65-F5344CB8AC3E}">
        <p14:creationId xmlns:p14="http://schemas.microsoft.com/office/powerpoint/2010/main" val="3663118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3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8F418E-ACCC-CA46-71BB-EB5AB7AC9C74}"/>
              </a:ext>
            </a:extLst>
          </p:cNvPr>
          <p:cNvPicPr>
            <a:picLocks noChangeAspect="1"/>
          </p:cNvPicPr>
          <p:nvPr/>
        </p:nvPicPr>
        <p:blipFill>
          <a:blip r:embed="rId2"/>
          <a:stretch>
            <a:fillRect/>
          </a:stretch>
        </p:blipFill>
        <p:spPr>
          <a:xfrm>
            <a:off x="3759555" y="447"/>
            <a:ext cx="5022032" cy="1364388"/>
          </a:xfrm>
          <a:prstGeom prst="rect">
            <a:avLst/>
          </a:prstGeom>
        </p:spPr>
      </p:pic>
      <p:sp>
        <p:nvSpPr>
          <p:cNvPr id="7" name="TextBox 6">
            <a:extLst>
              <a:ext uri="{FF2B5EF4-FFF2-40B4-BE49-F238E27FC236}">
                <a16:creationId xmlns:a16="http://schemas.microsoft.com/office/drawing/2014/main" id="{3B11755D-ECD3-188F-4CFF-4950C951846C}"/>
              </a:ext>
            </a:extLst>
          </p:cNvPr>
          <p:cNvSpPr txBox="1"/>
          <p:nvPr/>
        </p:nvSpPr>
        <p:spPr>
          <a:xfrm>
            <a:off x="7417684" y="1792083"/>
            <a:ext cx="4259905" cy="89255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AE" sz="2000" b="1" dirty="0">
                <a:solidFill>
                  <a:srgbClr val="FF0000"/>
                </a:solidFill>
                <a:latin typeface="Sakkal Majalla" panose="02000000000000000000" pitchFamily="2" charset="-78"/>
                <a:cs typeface="Sakkal Majalla" panose="02000000000000000000" pitchFamily="2" charset="-78"/>
              </a:rPr>
              <a:t> </a:t>
            </a:r>
            <a:r>
              <a:rPr lang="ar-AE" sz="2000" b="1" u="sng" dirty="0">
                <a:solidFill>
                  <a:srgbClr val="B68A35"/>
                </a:solidFill>
                <a:latin typeface="Sakkal Majalla" panose="02000000000000000000" pitchFamily="2" charset="-78"/>
                <a:cs typeface="Sakkal Majalla" panose="02000000000000000000" pitchFamily="2" charset="-78"/>
              </a:rPr>
              <a:t>بطاقة الهوية الإصدار الجديد</a:t>
            </a:r>
          </a:p>
          <a:p>
            <a:pPr lvl="0" algn="ctr"/>
            <a:r>
              <a:rPr lang="ar-AE" sz="2000" b="1" dirty="0">
                <a:solidFill>
                  <a:srgbClr val="FF0000"/>
                </a:solidFill>
                <a:latin typeface="Sakkal Majalla" panose="02000000000000000000" pitchFamily="2" charset="-78"/>
                <a:cs typeface="Sakkal Majalla" panose="02000000000000000000" pitchFamily="2" charset="-78"/>
              </a:rPr>
              <a:t> </a:t>
            </a:r>
            <a:r>
              <a:rPr lang="ar-AE" sz="1600" dirty="0">
                <a:solidFill>
                  <a:schemeClr val="tx1"/>
                </a:solidFill>
                <a:latin typeface="Sakkal Majalla" pitchFamily="2" charset="-78"/>
                <a:cs typeface="Sakkal Majalla" pitchFamily="2" charset="-78"/>
              </a:rPr>
              <a:t>يجب أن تكون النسخة المحملة واضحة وسارية المفعول، </a:t>
            </a:r>
            <a:r>
              <a:rPr lang="ar-AE" sz="1600" b="1" dirty="0">
                <a:solidFill>
                  <a:schemeClr val="tx1"/>
                </a:solidFill>
                <a:latin typeface="Sakkal Majalla" pitchFamily="2" charset="-78"/>
                <a:cs typeface="Sakkal Majalla" pitchFamily="2" charset="-78"/>
              </a:rPr>
              <a:t>يتم اعتماد الوثيقة من الجهة الأمامية لتوفر كافة المعلومات بها</a:t>
            </a:r>
            <a:endParaRPr lang="en-US" sz="1600" b="1" dirty="0">
              <a:solidFill>
                <a:schemeClr val="tx1"/>
              </a:solidFill>
              <a:latin typeface="Sakkal Majalla" pitchFamily="2" charset="-78"/>
              <a:cs typeface="Sakkal Majalla" pitchFamily="2" charset="-78"/>
            </a:endParaRPr>
          </a:p>
        </p:txBody>
      </p:sp>
      <p:sp>
        <p:nvSpPr>
          <p:cNvPr id="8" name="Rectangle 7">
            <a:extLst>
              <a:ext uri="{FF2B5EF4-FFF2-40B4-BE49-F238E27FC236}">
                <a16:creationId xmlns:a16="http://schemas.microsoft.com/office/drawing/2014/main" id="{F66BF610-43FB-E64C-DC5E-C9319EADA2E8}"/>
              </a:ext>
            </a:extLst>
          </p:cNvPr>
          <p:cNvSpPr/>
          <p:nvPr/>
        </p:nvSpPr>
        <p:spPr>
          <a:xfrm>
            <a:off x="161911" y="1699751"/>
            <a:ext cx="4882498" cy="892552"/>
          </a:xfrm>
          <a:prstGeom prst="rect">
            <a:avLst/>
          </a:prstGeom>
        </p:spPr>
        <p:txBody>
          <a:bodyPr wrap="square">
            <a:spAutoFit/>
          </a:bodyPr>
          <a:lstStyle/>
          <a:p>
            <a:pPr algn="ctr"/>
            <a:r>
              <a:rPr lang="en-US" sz="2000" b="1" u="sng" dirty="0">
                <a:solidFill>
                  <a:srgbClr val="B68A35"/>
                </a:solidFill>
                <a:latin typeface="Sakkal Majalla" panose="02000000000000000000" pitchFamily="2" charset="-78"/>
                <a:cs typeface="Sakkal Majalla" panose="02000000000000000000" pitchFamily="2" charset="-78"/>
              </a:rPr>
              <a:t>Emirates ID NEW version</a:t>
            </a:r>
          </a:p>
          <a:p>
            <a:pPr lvl="0" algn="ctr"/>
            <a:r>
              <a:rPr lang="en-US" sz="1600" dirty="0">
                <a:latin typeface="Sakkal Majalla" panose="02000000000000000000" pitchFamily="2" charset="-78"/>
                <a:cs typeface="Sakkal Majalla" panose="02000000000000000000" pitchFamily="2" charset="-78"/>
              </a:rPr>
              <a:t>The version included MUST be clear and valid. </a:t>
            </a:r>
            <a:br>
              <a:rPr lang="en-US" sz="1600" dirty="0">
                <a:latin typeface="Sakkal Majalla" panose="02000000000000000000" pitchFamily="2" charset="-78"/>
                <a:cs typeface="Sakkal Majalla" panose="02000000000000000000" pitchFamily="2" charset="-78"/>
              </a:rPr>
            </a:br>
            <a:r>
              <a:rPr lang="en-US" sz="1600" b="1" dirty="0">
                <a:latin typeface="Sakkal Majalla" panose="02000000000000000000" pitchFamily="2" charset="-78"/>
                <a:cs typeface="Sakkal Majalla" panose="02000000000000000000" pitchFamily="2" charset="-78"/>
              </a:rPr>
              <a:t>We require ONLY the front page as it has all the required information</a:t>
            </a:r>
            <a:endParaRPr lang="ar-AE" sz="1600" b="1" dirty="0">
              <a:latin typeface="Sakkal Majalla" panose="02000000000000000000" pitchFamily="2" charset="-78"/>
              <a:cs typeface="Sakkal Majalla" panose="02000000000000000000" pitchFamily="2" charset="-78"/>
            </a:endParaRPr>
          </a:p>
        </p:txBody>
      </p:sp>
      <p:pic>
        <p:nvPicPr>
          <p:cNvPr id="4" name="Picture 3" descr="A close-up of a card&#10;&#10;Description automatically generated">
            <a:extLst>
              <a:ext uri="{FF2B5EF4-FFF2-40B4-BE49-F238E27FC236}">
                <a16:creationId xmlns:a16="http://schemas.microsoft.com/office/drawing/2014/main" id="{FD8D7390-3A55-0E31-365E-26574E38E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2064" y="3215344"/>
            <a:ext cx="3267871" cy="2081669"/>
          </a:xfrm>
          <a:prstGeom prst="rect">
            <a:avLst/>
          </a:prstGeom>
        </p:spPr>
      </p:pic>
      <p:pic>
        <p:nvPicPr>
          <p:cNvPr id="2" name="Picture 1">
            <a:extLst>
              <a:ext uri="{FF2B5EF4-FFF2-40B4-BE49-F238E27FC236}">
                <a16:creationId xmlns:a16="http://schemas.microsoft.com/office/drawing/2014/main" id="{9BDB8052-9344-57F6-E589-B909DE94A594}"/>
              </a:ext>
            </a:extLst>
          </p:cNvPr>
          <p:cNvPicPr>
            <a:picLocks noChangeAspect="1"/>
          </p:cNvPicPr>
          <p:nvPr/>
        </p:nvPicPr>
        <p:blipFill>
          <a:blip r:embed="rId4"/>
          <a:stretch>
            <a:fillRect/>
          </a:stretch>
        </p:blipFill>
        <p:spPr>
          <a:xfrm>
            <a:off x="0" y="1"/>
            <a:ext cx="12192000" cy="6857999"/>
          </a:xfrm>
          <a:prstGeom prst="rect">
            <a:avLst/>
          </a:prstGeom>
        </p:spPr>
      </p:pic>
      <p:grpSp>
        <p:nvGrpSpPr>
          <p:cNvPr id="3" name="Group 2">
            <a:extLst>
              <a:ext uri="{FF2B5EF4-FFF2-40B4-BE49-F238E27FC236}">
                <a16:creationId xmlns:a16="http://schemas.microsoft.com/office/drawing/2014/main" id="{2FF75EC8-1121-85F6-E6C9-0406945FD31C}"/>
              </a:ext>
            </a:extLst>
          </p:cNvPr>
          <p:cNvGrpSpPr/>
          <p:nvPr/>
        </p:nvGrpSpPr>
        <p:grpSpPr>
          <a:xfrm>
            <a:off x="1659055" y="6400892"/>
            <a:ext cx="8401239" cy="307777"/>
            <a:chOff x="0" y="6430907"/>
            <a:chExt cx="8402332" cy="307817"/>
          </a:xfrm>
        </p:grpSpPr>
        <p:sp>
          <p:nvSpPr>
            <p:cNvPr id="6" name="Rectangle 5">
              <a:extLst>
                <a:ext uri="{FF2B5EF4-FFF2-40B4-BE49-F238E27FC236}">
                  <a16:creationId xmlns:a16="http://schemas.microsoft.com/office/drawing/2014/main" id="{F32BD42C-2A25-A616-5F01-7AD22D3019A6}"/>
                </a:ext>
              </a:extLst>
            </p:cNvPr>
            <p:cNvSpPr/>
            <p:nvPr/>
          </p:nvSpPr>
          <p:spPr>
            <a:xfrm>
              <a:off x="7092187" y="6430907"/>
              <a:ext cx="1310145" cy="307817"/>
            </a:xfrm>
            <a:prstGeom prst="rect">
              <a:avLst/>
            </a:prstGeom>
          </p:spPr>
          <p:txBody>
            <a:bodyPr wrap="none">
              <a:spAutoFit/>
            </a:bodyPr>
            <a:lstStyle/>
            <a:p>
              <a:r>
                <a:rPr lang="ar-SA" sz="1400" dirty="0">
                  <a:solidFill>
                    <a:srgbClr val="B68A35"/>
                  </a:solidFill>
                  <a:latin typeface="Sakkal Majalla" panose="02000000000000000000" pitchFamily="2" charset="-78"/>
                  <a:ea typeface="Calibri" panose="020F0502020204030204" pitchFamily="34" charset="0"/>
                  <a:cs typeface="Sakkal Majalla" panose="02000000000000000000" pitchFamily="2" charset="-78"/>
                </a:rPr>
                <a:t>إدارة التسجيل الطلابي</a:t>
              </a:r>
              <a:endParaRPr lang="en-US" dirty="0">
                <a:latin typeface="Sakkal Majalla" panose="02000000000000000000" pitchFamily="2" charset="-78"/>
                <a:cs typeface="Sakkal Majalla" panose="02000000000000000000" pitchFamily="2" charset="-78"/>
              </a:endParaRPr>
            </a:p>
          </p:txBody>
        </p:sp>
        <p:sp>
          <p:nvSpPr>
            <p:cNvPr id="12" name="Rectangle 11">
              <a:extLst>
                <a:ext uri="{FF2B5EF4-FFF2-40B4-BE49-F238E27FC236}">
                  <a16:creationId xmlns:a16="http://schemas.microsoft.com/office/drawing/2014/main" id="{5993F19D-2364-ACC5-EF03-DD6599B10346}"/>
                </a:ext>
              </a:extLst>
            </p:cNvPr>
            <p:cNvSpPr/>
            <p:nvPr/>
          </p:nvSpPr>
          <p:spPr>
            <a:xfrm>
              <a:off x="0" y="6446297"/>
              <a:ext cx="4032449" cy="276999"/>
            </a:xfrm>
            <a:prstGeom prst="rect">
              <a:avLst/>
            </a:prstGeom>
          </p:spPr>
          <p:txBody>
            <a:bodyPr wrap="square">
              <a:spAutoFit/>
            </a:bodyPr>
            <a:lstStyle/>
            <a:p>
              <a:pPr algn="l"/>
              <a:r>
                <a:rPr lang="en-US" sz="1200" dirty="0">
                  <a:solidFill>
                    <a:srgbClr val="B68A35"/>
                  </a:solidFill>
                  <a:latin typeface="Sakkal Majalla" panose="02000000000000000000" pitchFamily="2" charset="-78"/>
                  <a:cs typeface="Sakkal Majalla" panose="02000000000000000000" pitchFamily="2" charset="-78"/>
                </a:rPr>
                <a:t>Admissions Student Department</a:t>
              </a:r>
            </a:p>
          </p:txBody>
        </p:sp>
      </p:grpSp>
    </p:spTree>
    <p:extLst>
      <p:ext uri="{BB962C8B-B14F-4D97-AF65-F5344CB8AC3E}">
        <p14:creationId xmlns:p14="http://schemas.microsoft.com/office/powerpoint/2010/main" val="3710176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E8DBC9-ABBB-D151-71D3-1B56F8FF69E4}"/>
              </a:ext>
            </a:extLst>
          </p:cNvPr>
          <p:cNvPicPr>
            <a:picLocks noChangeAspect="1"/>
          </p:cNvPicPr>
          <p:nvPr/>
        </p:nvPicPr>
        <p:blipFill>
          <a:blip r:embed="rId2"/>
          <a:stretch>
            <a:fillRect/>
          </a:stretch>
        </p:blipFill>
        <p:spPr>
          <a:xfrm>
            <a:off x="3760045" y="0"/>
            <a:ext cx="5022686" cy="1364566"/>
          </a:xfrm>
          <a:prstGeom prst="rect">
            <a:avLst/>
          </a:prstGeom>
        </p:spPr>
      </p:pic>
      <p:sp>
        <p:nvSpPr>
          <p:cNvPr id="4" name="TextBox 3">
            <a:extLst>
              <a:ext uri="{FF2B5EF4-FFF2-40B4-BE49-F238E27FC236}">
                <a16:creationId xmlns:a16="http://schemas.microsoft.com/office/drawing/2014/main" id="{34F05440-283C-AE11-425E-C6B730160D76}"/>
              </a:ext>
            </a:extLst>
          </p:cNvPr>
          <p:cNvSpPr txBox="1"/>
          <p:nvPr/>
        </p:nvSpPr>
        <p:spPr>
          <a:xfrm>
            <a:off x="8135988" y="1580282"/>
            <a:ext cx="3366758" cy="11387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lvl="0" algn="ctr"/>
            <a:r>
              <a:rPr lang="ar-AE" sz="2000" b="1" u="sng" dirty="0">
                <a:solidFill>
                  <a:srgbClr val="B68A35"/>
                </a:solidFill>
                <a:latin typeface="Sakkal Majalla" panose="02000000000000000000" pitchFamily="2" charset="-78"/>
                <a:cs typeface="Sakkal Majalla" panose="02000000000000000000" pitchFamily="2" charset="-78"/>
              </a:rPr>
              <a:t>خلاصة القيد</a:t>
            </a:r>
          </a:p>
          <a:p>
            <a:pPr algn="ctr"/>
            <a:r>
              <a:rPr lang="ar-AE" sz="1600" dirty="0">
                <a:solidFill>
                  <a:schemeClr val="tx1"/>
                </a:solidFill>
                <a:latin typeface="Sakkal Majalla" pitchFamily="2" charset="-78"/>
                <a:cs typeface="Sakkal Majalla" pitchFamily="2" charset="-78"/>
              </a:rPr>
              <a:t>يجب أن تتضمن صفحتي رب الأسرة و صفحة الطالب، </a:t>
            </a:r>
            <a:r>
              <a:rPr lang="ar-AE" sz="1600" b="1" dirty="0">
                <a:solidFill>
                  <a:schemeClr val="tx1"/>
                </a:solidFill>
                <a:latin typeface="Sakkal Majalla" pitchFamily="2" charset="-78"/>
                <a:cs typeface="Sakkal Majalla" pitchFamily="2" charset="-78"/>
              </a:rPr>
              <a:t>وفي حال عدم توفر احدى الصفحتين لن يتم اعتماد الوثيقة</a:t>
            </a:r>
            <a:endParaRPr lang="en-US" sz="1600" b="1" dirty="0">
              <a:solidFill>
                <a:schemeClr val="tx1"/>
              </a:solidFill>
              <a:latin typeface="Sakkal Majalla" pitchFamily="2" charset="-78"/>
              <a:cs typeface="Sakkal Majalla" pitchFamily="2" charset="-78"/>
            </a:endParaRPr>
          </a:p>
        </p:txBody>
      </p:sp>
      <p:sp>
        <p:nvSpPr>
          <p:cNvPr id="5" name="Rectangle 4">
            <a:extLst>
              <a:ext uri="{FF2B5EF4-FFF2-40B4-BE49-F238E27FC236}">
                <a16:creationId xmlns:a16="http://schemas.microsoft.com/office/drawing/2014/main" id="{DC693084-7922-FFFD-D2BB-504F34AB2024}"/>
              </a:ext>
            </a:extLst>
          </p:cNvPr>
          <p:cNvSpPr/>
          <p:nvPr/>
        </p:nvSpPr>
        <p:spPr>
          <a:xfrm>
            <a:off x="793183" y="1568975"/>
            <a:ext cx="4572000" cy="1600438"/>
          </a:xfrm>
          <a:prstGeom prst="rect">
            <a:avLst/>
          </a:prstGeom>
        </p:spPr>
        <p:txBody>
          <a:bodyPr>
            <a:spAutoFit/>
          </a:bodyPr>
          <a:lstStyle/>
          <a:p>
            <a:pPr algn="ctr"/>
            <a:r>
              <a:rPr lang="en-US" sz="2000" b="1" u="sng" dirty="0">
                <a:solidFill>
                  <a:srgbClr val="B68A35"/>
                </a:solidFill>
                <a:latin typeface="Sakkal Majalla" panose="02000000000000000000" pitchFamily="2" charset="-78"/>
                <a:cs typeface="Sakkal Majalla" panose="02000000000000000000" pitchFamily="2" charset="-78"/>
              </a:rPr>
              <a:t>Family Book/National ID </a:t>
            </a:r>
            <a:endParaRPr lang="en-US" sz="2000" dirty="0">
              <a:solidFill>
                <a:srgbClr val="B68A35"/>
              </a:solidFill>
              <a:latin typeface="Sakkal Majalla" panose="02000000000000000000" pitchFamily="2" charset="-78"/>
              <a:cs typeface="Sakkal Majalla" panose="02000000000000000000" pitchFamily="2" charset="-78"/>
            </a:endParaRPr>
          </a:p>
          <a:p>
            <a:pPr lvl="0" algn="ctr"/>
            <a:r>
              <a:rPr lang="en-US" sz="1600" dirty="0">
                <a:latin typeface="Sakkal Majalla" panose="02000000000000000000" pitchFamily="2" charset="-78"/>
                <a:cs typeface="Sakkal Majalla" panose="02000000000000000000" pitchFamily="2" charset="-78"/>
              </a:rPr>
              <a:t>A clear copy of two (2) pages – </a:t>
            </a:r>
          </a:p>
          <a:p>
            <a:pPr lvl="0" algn="ctr"/>
            <a:r>
              <a:rPr lang="en-US" sz="1600" dirty="0">
                <a:solidFill>
                  <a:schemeClr val="tx1"/>
                </a:solidFill>
                <a:latin typeface="Sakkal Majalla" panose="02000000000000000000" pitchFamily="2" charset="-78"/>
                <a:cs typeface="Sakkal Majalla" panose="02000000000000000000" pitchFamily="2" charset="-78"/>
              </a:rPr>
              <a:t>Father’s page and student page</a:t>
            </a:r>
          </a:p>
          <a:p>
            <a:pPr algn="ctr"/>
            <a:r>
              <a:rPr lang="en-US" sz="1600" dirty="0">
                <a:solidFill>
                  <a:schemeClr val="tx1"/>
                </a:solidFill>
                <a:latin typeface="Sakkal Majalla" panose="02000000000000000000" pitchFamily="2" charset="-78"/>
                <a:cs typeface="Sakkal Majalla" panose="02000000000000000000" pitchFamily="2" charset="-78"/>
              </a:rPr>
              <a:t>If any of the pages are missing in the application, the document will not be considered as complete </a:t>
            </a:r>
            <a:endParaRPr lang="ar-AE" sz="1600" dirty="0">
              <a:solidFill>
                <a:schemeClr val="tx1"/>
              </a:solidFill>
              <a:latin typeface="Sakkal Majalla" panose="02000000000000000000" pitchFamily="2" charset="-78"/>
              <a:cs typeface="Sakkal Majalla" panose="02000000000000000000" pitchFamily="2" charset="-78"/>
            </a:endParaRPr>
          </a:p>
          <a:p>
            <a:pPr lvl="0" algn="ctr"/>
            <a:endParaRPr lang="ar-AE" sz="1400" dirty="0">
              <a:solidFill>
                <a:schemeClr val="tx1"/>
              </a:solidFill>
              <a:latin typeface="Sakkal Majalla" panose="02000000000000000000" pitchFamily="2" charset="-78"/>
              <a:cs typeface="Sakkal Majalla" panose="02000000000000000000" pitchFamily="2" charset="-78"/>
            </a:endParaRPr>
          </a:p>
        </p:txBody>
      </p:sp>
      <p:sp>
        <p:nvSpPr>
          <p:cNvPr id="6" name="TextBox 5">
            <a:extLst>
              <a:ext uri="{FF2B5EF4-FFF2-40B4-BE49-F238E27FC236}">
                <a16:creationId xmlns:a16="http://schemas.microsoft.com/office/drawing/2014/main" id="{80DEA18F-0B8F-7B43-3660-62F326551E26}"/>
              </a:ext>
            </a:extLst>
          </p:cNvPr>
          <p:cNvSpPr txBox="1"/>
          <p:nvPr/>
        </p:nvSpPr>
        <p:spPr>
          <a:xfrm>
            <a:off x="9922772" y="3154529"/>
            <a:ext cx="2094010" cy="13849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ar-AE" sz="1400" b="1" u="sng" dirty="0">
                <a:solidFill>
                  <a:srgbClr val="FF0000"/>
                </a:solidFill>
                <a:latin typeface="Sakkal Majalla" pitchFamily="2" charset="-78"/>
                <a:cs typeface="Sakkal Majalla" pitchFamily="2" charset="-78"/>
              </a:rPr>
              <a:t>ملاحظة:-</a:t>
            </a:r>
          </a:p>
          <a:p>
            <a:pPr marL="285750" indent="-285750" algn="l" rtl="1">
              <a:buFont typeface="Arial" panose="020B0604020202020204" pitchFamily="34" charset="0"/>
              <a:buChar char="•"/>
            </a:pPr>
            <a:r>
              <a:rPr lang="ar-AE" sz="1400" dirty="0">
                <a:solidFill>
                  <a:schemeClr val="tx1"/>
                </a:solidFill>
                <a:latin typeface="Sakkal Majalla" pitchFamily="2" charset="-78"/>
                <a:cs typeface="Sakkal Majalla" pitchFamily="2" charset="-78"/>
              </a:rPr>
              <a:t>صفحة رب الأسرة لابد ان تكون واضحة مع وضوح الرقم المطبوع أيضاً ولابد أن يكون رقم صفحة الطالب هو ذات رقم صفحة رب الأسرة</a:t>
            </a:r>
            <a:endParaRPr lang="en-US" sz="1400" dirty="0">
              <a:solidFill>
                <a:schemeClr val="tx1"/>
              </a:solidFill>
              <a:latin typeface="Sakkal Majalla" pitchFamily="2" charset="-78"/>
              <a:cs typeface="Sakkal Majalla" pitchFamily="2" charset="-78"/>
            </a:endParaRPr>
          </a:p>
        </p:txBody>
      </p:sp>
      <p:sp>
        <p:nvSpPr>
          <p:cNvPr id="7" name="Rectangle 6">
            <a:extLst>
              <a:ext uri="{FF2B5EF4-FFF2-40B4-BE49-F238E27FC236}">
                <a16:creationId xmlns:a16="http://schemas.microsoft.com/office/drawing/2014/main" id="{0FE85808-5168-EA73-1E60-93F8CB9FEE1B}"/>
              </a:ext>
            </a:extLst>
          </p:cNvPr>
          <p:cNvSpPr/>
          <p:nvPr/>
        </p:nvSpPr>
        <p:spPr>
          <a:xfrm>
            <a:off x="432797" y="3224861"/>
            <a:ext cx="2002054" cy="1169551"/>
          </a:xfrm>
          <a:prstGeom prst="rect">
            <a:avLst/>
          </a:prstGeom>
        </p:spPr>
        <p:txBody>
          <a:bodyPr wrap="square">
            <a:spAutoFit/>
          </a:bodyPr>
          <a:lstStyle/>
          <a:p>
            <a:pPr algn="ctr"/>
            <a:r>
              <a:rPr lang="en-US" sz="1400" b="1" u="sng" dirty="0">
                <a:solidFill>
                  <a:srgbClr val="FF0000"/>
                </a:solidFill>
                <a:latin typeface="Sakkal Majalla" panose="02000000000000000000" pitchFamily="2" charset="-78"/>
                <a:cs typeface="Sakkal Majalla" panose="02000000000000000000" pitchFamily="2" charset="-78"/>
              </a:rPr>
              <a:t>Note</a:t>
            </a:r>
            <a:r>
              <a:rPr lang="en-US" sz="1400" dirty="0">
                <a:solidFill>
                  <a:srgbClr val="FF0000"/>
                </a:solidFill>
                <a:latin typeface="Sakkal Majalla" panose="02000000000000000000" pitchFamily="2" charset="-78"/>
                <a:cs typeface="Sakkal Majalla" panose="02000000000000000000" pitchFamily="2" charset="-78"/>
              </a:rPr>
              <a:t>:</a:t>
            </a:r>
            <a:endParaRPr lang="en-US" sz="1400" dirty="0">
              <a:solidFill>
                <a:schemeClr val="tx1"/>
              </a:solidFill>
              <a:latin typeface="Sakkal Majalla" panose="02000000000000000000" pitchFamily="2" charset="-78"/>
              <a:cs typeface="Sakkal Majalla" panose="02000000000000000000" pitchFamily="2" charset="-78"/>
            </a:endParaRPr>
          </a:p>
          <a:p>
            <a:pPr marL="285750" indent="-285750">
              <a:buFont typeface="Arial" panose="020B0604020202020204" pitchFamily="34" charset="0"/>
              <a:buChar char="•"/>
            </a:pPr>
            <a:r>
              <a:rPr lang="en-US" sz="1400" dirty="0">
                <a:solidFill>
                  <a:schemeClr val="tx1"/>
                </a:solidFill>
                <a:latin typeface="Sakkal Majalla" panose="02000000000000000000" pitchFamily="2" charset="-78"/>
                <a:cs typeface="Sakkal Majalla" panose="02000000000000000000" pitchFamily="2" charset="-78"/>
              </a:rPr>
              <a:t>The ID number at the bottom of the pages must be the same and copies uploaded must be clear. </a:t>
            </a:r>
            <a:endParaRPr lang="ar-AE" sz="1400" dirty="0">
              <a:solidFill>
                <a:schemeClr val="tx1"/>
              </a:solidFill>
              <a:latin typeface="Sakkal Majalla" panose="02000000000000000000" pitchFamily="2" charset="-78"/>
              <a:cs typeface="Sakkal Majalla" panose="02000000000000000000" pitchFamily="2" charset="-78"/>
            </a:endParaRPr>
          </a:p>
        </p:txBody>
      </p:sp>
      <p:pic>
        <p:nvPicPr>
          <p:cNvPr id="8" name="Picture 7">
            <a:extLst>
              <a:ext uri="{FF2B5EF4-FFF2-40B4-BE49-F238E27FC236}">
                <a16:creationId xmlns:a16="http://schemas.microsoft.com/office/drawing/2014/main" id="{D678B206-23ED-EB59-63A2-120B35CD2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906" y="3821292"/>
            <a:ext cx="3118164" cy="2438486"/>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A33FC4BD-70C2-8E5D-3E32-2365970347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3315" y="3023719"/>
            <a:ext cx="3042967" cy="2438485"/>
          </a:xfrm>
          <a:prstGeom prst="rect">
            <a:avLst/>
          </a:prstGeom>
          <a:ln>
            <a:noFill/>
          </a:ln>
          <a:effectLst>
            <a:outerShdw blurRad="190500" algn="tl" rotWithShape="0">
              <a:srgbClr val="000000">
                <a:alpha val="70000"/>
              </a:srgbClr>
            </a:outerShdw>
          </a:effectLst>
        </p:spPr>
      </p:pic>
      <p:sp>
        <p:nvSpPr>
          <p:cNvPr id="10" name="Rounded Rectangle 8">
            <a:extLst>
              <a:ext uri="{FF2B5EF4-FFF2-40B4-BE49-F238E27FC236}">
                <a16:creationId xmlns:a16="http://schemas.microsoft.com/office/drawing/2014/main" id="{F6F4ECB6-D598-9CD8-3352-7843B1504DB3}"/>
              </a:ext>
            </a:extLst>
          </p:cNvPr>
          <p:cNvSpPr/>
          <p:nvPr/>
        </p:nvSpPr>
        <p:spPr>
          <a:xfrm>
            <a:off x="6892815" y="6023250"/>
            <a:ext cx="812800" cy="236529"/>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1" anchor="ctr"/>
          <a:lstStyle/>
          <a:p>
            <a:pPr algn="ctr"/>
            <a:r>
              <a:rPr lang="ar-AE" sz="1200" b="1" dirty="0">
                <a:solidFill>
                  <a:schemeClr val="tx1"/>
                </a:solidFill>
                <a:latin typeface="Sakkal Majalla" panose="02000000000000000000" pitchFamily="2" charset="-78"/>
                <a:cs typeface="Sakkal Majalla" pitchFamily="2" charset="-78"/>
              </a:rPr>
              <a:t>رقم الخلاصة</a:t>
            </a:r>
          </a:p>
        </p:txBody>
      </p:sp>
      <p:sp>
        <p:nvSpPr>
          <p:cNvPr id="11" name="Rounded Rectangle 7">
            <a:extLst>
              <a:ext uri="{FF2B5EF4-FFF2-40B4-BE49-F238E27FC236}">
                <a16:creationId xmlns:a16="http://schemas.microsoft.com/office/drawing/2014/main" id="{C63F8A5A-E00B-00C3-E55A-5C141BE5DC47}"/>
              </a:ext>
            </a:extLst>
          </p:cNvPr>
          <p:cNvSpPr/>
          <p:nvPr/>
        </p:nvSpPr>
        <p:spPr>
          <a:xfrm>
            <a:off x="3663953" y="5180300"/>
            <a:ext cx="956733" cy="236529"/>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1" anchor="ctr"/>
          <a:lstStyle/>
          <a:p>
            <a:pPr algn="ctr"/>
            <a:r>
              <a:rPr lang="ar-AE" sz="1200" b="1" dirty="0">
                <a:solidFill>
                  <a:schemeClr val="tx1"/>
                </a:solidFill>
                <a:latin typeface="Sakkal Majalla" panose="02000000000000000000" pitchFamily="2" charset="-78"/>
                <a:cs typeface="Sakkal Majalla" pitchFamily="2" charset="-78"/>
              </a:rPr>
              <a:t>رقم الخلاصة</a:t>
            </a:r>
          </a:p>
        </p:txBody>
      </p:sp>
      <p:cxnSp>
        <p:nvCxnSpPr>
          <p:cNvPr id="12" name="Straight Arrow Connector 11">
            <a:extLst>
              <a:ext uri="{FF2B5EF4-FFF2-40B4-BE49-F238E27FC236}">
                <a16:creationId xmlns:a16="http://schemas.microsoft.com/office/drawing/2014/main" id="{435E13E4-965B-033A-C88C-ECB97A164AFA}"/>
              </a:ext>
            </a:extLst>
          </p:cNvPr>
          <p:cNvCxnSpPr>
            <a:cxnSpLocks/>
          </p:cNvCxnSpPr>
          <p:nvPr/>
        </p:nvCxnSpPr>
        <p:spPr>
          <a:xfrm>
            <a:off x="4489355" y="5980713"/>
            <a:ext cx="2403460" cy="159021"/>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13" name="Straight Arrow Connector 12">
            <a:extLst>
              <a:ext uri="{FF2B5EF4-FFF2-40B4-BE49-F238E27FC236}">
                <a16:creationId xmlns:a16="http://schemas.microsoft.com/office/drawing/2014/main" id="{AFC4C706-3235-DB82-6E9F-7FC174F032BC}"/>
              </a:ext>
            </a:extLst>
          </p:cNvPr>
          <p:cNvCxnSpPr/>
          <p:nvPr/>
        </p:nvCxnSpPr>
        <p:spPr>
          <a:xfrm flipH="1" flipV="1">
            <a:off x="4356591" y="5462203"/>
            <a:ext cx="132765" cy="525130"/>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grpSp>
        <p:nvGrpSpPr>
          <p:cNvPr id="2" name="Group 1">
            <a:extLst>
              <a:ext uri="{FF2B5EF4-FFF2-40B4-BE49-F238E27FC236}">
                <a16:creationId xmlns:a16="http://schemas.microsoft.com/office/drawing/2014/main" id="{3CC0D820-6D8E-D4B3-1381-F9AF21B3990A}"/>
              </a:ext>
            </a:extLst>
          </p:cNvPr>
          <p:cNvGrpSpPr/>
          <p:nvPr/>
        </p:nvGrpSpPr>
        <p:grpSpPr>
          <a:xfrm>
            <a:off x="1659055" y="6400892"/>
            <a:ext cx="8401239" cy="307777"/>
            <a:chOff x="0" y="6430907"/>
            <a:chExt cx="8402332" cy="307817"/>
          </a:xfrm>
        </p:grpSpPr>
        <p:sp>
          <p:nvSpPr>
            <p:cNvPr id="17" name="Rectangle 16">
              <a:extLst>
                <a:ext uri="{FF2B5EF4-FFF2-40B4-BE49-F238E27FC236}">
                  <a16:creationId xmlns:a16="http://schemas.microsoft.com/office/drawing/2014/main" id="{C0986D36-72C8-64DA-EBAD-DBC7224E18EB}"/>
                </a:ext>
              </a:extLst>
            </p:cNvPr>
            <p:cNvSpPr/>
            <p:nvPr/>
          </p:nvSpPr>
          <p:spPr>
            <a:xfrm>
              <a:off x="7092187" y="6430907"/>
              <a:ext cx="1310145" cy="307817"/>
            </a:xfrm>
            <a:prstGeom prst="rect">
              <a:avLst/>
            </a:prstGeom>
          </p:spPr>
          <p:txBody>
            <a:bodyPr wrap="none">
              <a:spAutoFit/>
            </a:bodyPr>
            <a:lstStyle/>
            <a:p>
              <a:r>
                <a:rPr lang="ar-SA" sz="1400" dirty="0">
                  <a:solidFill>
                    <a:srgbClr val="B68A35"/>
                  </a:solidFill>
                  <a:latin typeface="Sakkal Majalla" panose="02000000000000000000" pitchFamily="2" charset="-78"/>
                  <a:ea typeface="Calibri" panose="020F0502020204030204" pitchFamily="34" charset="0"/>
                  <a:cs typeface="Sakkal Majalla" panose="02000000000000000000" pitchFamily="2" charset="-78"/>
                </a:rPr>
                <a:t>إدارة التسجيل الطلابي</a:t>
              </a:r>
              <a:endParaRPr lang="en-US" dirty="0">
                <a:latin typeface="Sakkal Majalla" panose="02000000000000000000" pitchFamily="2" charset="-78"/>
                <a:cs typeface="Sakkal Majalla" panose="02000000000000000000" pitchFamily="2" charset="-78"/>
              </a:endParaRPr>
            </a:p>
          </p:txBody>
        </p:sp>
        <p:sp>
          <p:nvSpPr>
            <p:cNvPr id="18" name="Rectangle 17">
              <a:extLst>
                <a:ext uri="{FF2B5EF4-FFF2-40B4-BE49-F238E27FC236}">
                  <a16:creationId xmlns:a16="http://schemas.microsoft.com/office/drawing/2014/main" id="{C92860FE-0890-FB6D-9A5C-E87BD458FA82}"/>
                </a:ext>
              </a:extLst>
            </p:cNvPr>
            <p:cNvSpPr/>
            <p:nvPr/>
          </p:nvSpPr>
          <p:spPr>
            <a:xfrm>
              <a:off x="0" y="6446297"/>
              <a:ext cx="4032449" cy="276999"/>
            </a:xfrm>
            <a:prstGeom prst="rect">
              <a:avLst/>
            </a:prstGeom>
          </p:spPr>
          <p:txBody>
            <a:bodyPr wrap="square">
              <a:spAutoFit/>
            </a:bodyPr>
            <a:lstStyle/>
            <a:p>
              <a:pPr algn="l"/>
              <a:r>
                <a:rPr lang="en-US" sz="1200" dirty="0">
                  <a:solidFill>
                    <a:srgbClr val="B68A35"/>
                  </a:solidFill>
                  <a:latin typeface="Sakkal Majalla" panose="02000000000000000000" pitchFamily="2" charset="-78"/>
                  <a:cs typeface="Sakkal Majalla" panose="02000000000000000000" pitchFamily="2" charset="-78"/>
                </a:rPr>
                <a:t>Admissions Student Department</a:t>
              </a:r>
            </a:p>
          </p:txBody>
        </p:sp>
      </p:grpSp>
      <p:pic>
        <p:nvPicPr>
          <p:cNvPr id="19" name="Picture 18">
            <a:extLst>
              <a:ext uri="{FF2B5EF4-FFF2-40B4-BE49-F238E27FC236}">
                <a16:creationId xmlns:a16="http://schemas.microsoft.com/office/drawing/2014/main" id="{86F46E9E-C16A-7C76-5833-2D7F09735881}"/>
              </a:ext>
            </a:extLst>
          </p:cNvPr>
          <p:cNvPicPr>
            <a:picLocks noChangeAspect="1"/>
          </p:cNvPicPr>
          <p:nvPr/>
        </p:nvPicPr>
        <p:blipFill>
          <a:blip r:embed="rId5"/>
          <a:stretch>
            <a:fillRect/>
          </a:stretch>
        </p:blipFill>
        <p:spPr>
          <a:xfrm>
            <a:off x="0" y="0"/>
            <a:ext cx="12192000" cy="6857999"/>
          </a:xfrm>
          <a:prstGeom prst="rect">
            <a:avLst/>
          </a:prstGeom>
        </p:spPr>
      </p:pic>
    </p:spTree>
    <p:extLst>
      <p:ext uri="{BB962C8B-B14F-4D97-AF65-F5344CB8AC3E}">
        <p14:creationId xmlns:p14="http://schemas.microsoft.com/office/powerpoint/2010/main" val="3458729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194</TotalTime>
  <Words>806</Words>
  <Application>Microsoft Office PowerPoint</Application>
  <PresentationFormat>Widescreen</PresentationFormat>
  <Paragraphs>90</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Calibri</vt:lpstr>
      <vt:lpstr>Sakkal Majalla</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دليل الوثائق الثبوتية</dc:title>
  <dc:creator>Aida Bilal Almaawali</dc:creator>
  <cp:lastModifiedBy>Raji Anil Varughese John</cp:lastModifiedBy>
  <cp:revision>21</cp:revision>
  <dcterms:created xsi:type="dcterms:W3CDTF">2024-03-05T05:39:49Z</dcterms:created>
  <dcterms:modified xsi:type="dcterms:W3CDTF">2024-04-15T07:33:31Z</dcterms:modified>
</cp:coreProperties>
</file>